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18" r:id="rId2"/>
    <p:sldId id="389" r:id="rId3"/>
    <p:sldId id="710" r:id="rId4"/>
    <p:sldId id="711" r:id="rId5"/>
    <p:sldId id="712" r:id="rId6"/>
    <p:sldId id="713" r:id="rId7"/>
    <p:sldId id="736" r:id="rId8"/>
    <p:sldId id="738" r:id="rId9"/>
    <p:sldId id="739" r:id="rId10"/>
    <p:sldId id="716" r:id="rId11"/>
    <p:sldId id="733" r:id="rId12"/>
    <p:sldId id="657" r:id="rId13"/>
    <p:sldId id="686" r:id="rId14"/>
    <p:sldId id="653" r:id="rId15"/>
    <p:sldId id="654" r:id="rId16"/>
    <p:sldId id="658" r:id="rId17"/>
    <p:sldId id="683" r:id="rId18"/>
    <p:sldId id="700" r:id="rId19"/>
    <p:sldId id="705" r:id="rId20"/>
    <p:sldId id="701" r:id="rId21"/>
    <p:sldId id="702" r:id="rId22"/>
    <p:sldId id="734" r:id="rId23"/>
    <p:sldId id="305" r:id="rId24"/>
    <p:sldId id="735" r:id="rId25"/>
    <p:sldId id="317" r:id="rId26"/>
    <p:sldId id="706" r:id="rId27"/>
    <p:sldId id="325" r:id="rId28"/>
    <p:sldId id="309" r:id="rId29"/>
    <p:sldId id="310" r:id="rId30"/>
    <p:sldId id="311" r:id="rId31"/>
    <p:sldId id="707" r:id="rId32"/>
    <p:sldId id="275" r:id="rId33"/>
    <p:sldId id="708" r:id="rId34"/>
    <p:sldId id="276" r:id="rId35"/>
    <p:sldId id="320" r:id="rId36"/>
    <p:sldId id="279" r:id="rId37"/>
    <p:sldId id="709" r:id="rId38"/>
    <p:sldId id="281" r:id="rId39"/>
    <p:sldId id="322" r:id="rId40"/>
    <p:sldId id="327" r:id="rId41"/>
    <p:sldId id="326" r:id="rId42"/>
    <p:sldId id="277" r:id="rId43"/>
    <p:sldId id="324" r:id="rId44"/>
    <p:sldId id="740" r:id="rId45"/>
    <p:sldId id="741" r:id="rId46"/>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2"/>
    <p:restoredTop sz="72329" autoAdjust="0"/>
  </p:normalViewPr>
  <p:slideViewPr>
    <p:cSldViewPr snapToGrid="0" snapToObjects="1" showGuides="1">
      <p:cViewPr varScale="1">
        <p:scale>
          <a:sx n="159" d="100"/>
          <a:sy n="159" d="100"/>
        </p:scale>
        <p:origin x="184" y="19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1/13/20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charset="0"/>
              </a:defRPr>
            </a:lvl1pPr>
            <a:lvl2pPr marL="742950" indent="-285750">
              <a:defRPr sz="1300">
                <a:solidFill>
                  <a:schemeClr val="tx1"/>
                </a:solidFill>
                <a:latin typeface="Arial" charset="0"/>
              </a:defRPr>
            </a:lvl2pPr>
            <a:lvl3pPr marL="1143000" indent="-228600">
              <a:defRPr sz="1300">
                <a:solidFill>
                  <a:schemeClr val="tx1"/>
                </a:solidFill>
                <a:latin typeface="Arial" charset="0"/>
              </a:defRPr>
            </a:lvl3pPr>
            <a:lvl4pPr marL="1600200" indent="-228600">
              <a:defRPr sz="1300">
                <a:solidFill>
                  <a:schemeClr val="tx1"/>
                </a:solidFill>
                <a:latin typeface="Arial" charset="0"/>
              </a:defRPr>
            </a:lvl4pPr>
            <a:lvl5pPr marL="2057400" indent="-228600">
              <a:defRPr sz="1300">
                <a:solidFill>
                  <a:schemeClr val="tx1"/>
                </a:solidFill>
                <a:latin typeface="Arial" charset="0"/>
              </a:defRPr>
            </a:lvl5pPr>
            <a:lvl6pPr marL="2514600" indent="-228600" defTabSz="684213" fontAlgn="base">
              <a:spcBef>
                <a:spcPct val="0"/>
              </a:spcBef>
              <a:spcAft>
                <a:spcPct val="0"/>
              </a:spcAft>
              <a:defRPr sz="1300">
                <a:solidFill>
                  <a:schemeClr val="tx1"/>
                </a:solidFill>
                <a:latin typeface="Arial" charset="0"/>
              </a:defRPr>
            </a:lvl6pPr>
            <a:lvl7pPr marL="2971800" indent="-228600" defTabSz="684213" fontAlgn="base">
              <a:spcBef>
                <a:spcPct val="0"/>
              </a:spcBef>
              <a:spcAft>
                <a:spcPct val="0"/>
              </a:spcAft>
              <a:defRPr sz="1300">
                <a:solidFill>
                  <a:schemeClr val="tx1"/>
                </a:solidFill>
                <a:latin typeface="Arial" charset="0"/>
              </a:defRPr>
            </a:lvl7pPr>
            <a:lvl8pPr marL="3429000" indent="-228600" defTabSz="684213" fontAlgn="base">
              <a:spcBef>
                <a:spcPct val="0"/>
              </a:spcBef>
              <a:spcAft>
                <a:spcPct val="0"/>
              </a:spcAft>
              <a:defRPr sz="1300">
                <a:solidFill>
                  <a:schemeClr val="tx1"/>
                </a:solidFill>
                <a:latin typeface="Arial" charset="0"/>
              </a:defRPr>
            </a:lvl8pPr>
            <a:lvl9pPr marL="3886200" indent="-228600" defTabSz="684213" fontAlgn="base">
              <a:spcBef>
                <a:spcPct val="0"/>
              </a:spcBef>
              <a:spcAft>
                <a:spcPct val="0"/>
              </a:spcAft>
              <a:defRPr sz="1300">
                <a:solidFill>
                  <a:schemeClr val="tx1"/>
                </a:solidFill>
                <a:latin typeface="Arial" charset="0"/>
              </a:defRPr>
            </a:lvl9pPr>
          </a:lstStyle>
          <a:p>
            <a:pPr defTabSz="684213" fontAlgn="base">
              <a:spcBef>
                <a:spcPct val="0"/>
              </a:spcBef>
              <a:spcAft>
                <a:spcPct val="0"/>
              </a:spcAft>
            </a:pPr>
            <a:fld id="{F99FC7F5-EA6F-9145-BC40-6EF90A029593}" type="slidenum">
              <a:rPr lang="en-US" altLang="en-US" sz="1200">
                <a:latin typeface="Calibri" charset="0"/>
              </a:rPr>
              <a:pPr defTabSz="684213" fontAlgn="base">
                <a:spcBef>
                  <a:spcPct val="0"/>
                </a:spcBef>
                <a:spcAft>
                  <a:spcPct val="0"/>
                </a:spcAft>
              </a:pPr>
              <a:t>1</a:t>
            </a:fld>
            <a:endParaRPr lang="en-US" alt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2</a:t>
            </a:fld>
            <a:endParaRPr lang="en-US"/>
          </a:p>
        </p:txBody>
      </p:sp>
    </p:spTree>
    <p:extLst>
      <p:ext uri="{BB962C8B-B14F-4D97-AF65-F5344CB8AC3E}">
        <p14:creationId xmlns:p14="http://schemas.microsoft.com/office/powerpoint/2010/main" val="29394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075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If</a:t>
            </a:r>
            <a:r>
              <a:rPr lang="en-US" baseline="0" dirty="0"/>
              <a:t> we go back to the earliest stages, during the ion pair formation, it is believed that the hydration shell around these minerals can dictate which pathway to  is followed. Of course, study of hydration shell is challenging in the lab, so we rely on computational chemistry. For this particular study, we focused on thoroughly characterizing the hydration shell of calcium carbonate at different hydration levels. We hydrated a single molecule. We work with static structures. One of the practical challenges of this is how do we place water molecules to find the equilibrium states? </a:t>
            </a:r>
          </a:p>
          <a:p>
            <a:endParaRPr lang="en-US" baseline="0" dirty="0"/>
          </a:p>
          <a:p>
            <a:r>
              <a:rPr lang="en-US" sz="1200" kern="1200" dirty="0" err="1">
                <a:solidFill>
                  <a:schemeClr val="tx1"/>
                </a:solidFill>
                <a:effectLst/>
                <a:latin typeface="+mn-lt"/>
                <a:ea typeface="+mn-ea"/>
                <a:cs typeface="+mn-cs"/>
              </a:rPr>
              <a:t>Biomineralization</a:t>
            </a:r>
            <a:r>
              <a:rPr lang="en-US" sz="1200" kern="1200" dirty="0">
                <a:solidFill>
                  <a:schemeClr val="tx1"/>
                </a:solidFill>
                <a:effectLst/>
                <a:latin typeface="+mn-lt"/>
                <a:ea typeface="+mn-ea"/>
                <a:cs typeface="+mn-cs"/>
              </a:rPr>
              <a:t> is a process by which minerals from nature are incorporated into biological systems for a variety of functions.  Calcium carbonate is an abundant mineral extracted from calcium and carbonate ions in solution and used by many organisms to support critical functions such as structural entities such as skeletal systems and functional entities as protective layers. A specific aspect of self-healing of these tissues is interesting and should be applicable in engineered processes. In this study, we attempt to provide the thermodynamics of hydration of the mineral calcium carbonate in terms of the water coordination and ionic interactions.  </a:t>
            </a:r>
            <a:r>
              <a:rPr lang="en-US" sz="1200" i="1" kern="1200" dirty="0">
                <a:solidFill>
                  <a:schemeClr val="tx1"/>
                </a:solidFill>
                <a:effectLst/>
                <a:latin typeface="+mn-lt"/>
                <a:ea typeface="+mn-ea"/>
                <a:cs typeface="+mn-cs"/>
              </a:rPr>
              <a:t>Ab initio</a:t>
            </a:r>
            <a:r>
              <a:rPr lang="en-US" sz="1200" kern="1200" dirty="0">
                <a:solidFill>
                  <a:schemeClr val="tx1"/>
                </a:solidFill>
                <a:effectLst/>
                <a:latin typeface="+mn-lt"/>
                <a:ea typeface="+mn-ea"/>
                <a:cs typeface="+mn-cs"/>
              </a:rPr>
              <a:t> quantum chemical simulations of large hydrated calcium carbonate clusters are challenging due to the existence of multiple local energy minima. </a:t>
            </a:r>
            <a:r>
              <a:rPr lang="en-US" sz="1200" kern="1200" dirty="0" err="1">
                <a:solidFill>
                  <a:schemeClr val="tx1"/>
                </a:solidFill>
                <a:effectLst/>
                <a:latin typeface="+mn-lt"/>
                <a:ea typeface="+mn-ea"/>
                <a:cs typeface="+mn-cs"/>
              </a:rPr>
              <a:t>SEAGrid</a:t>
            </a:r>
            <a:r>
              <a:rPr lang="en-US" sz="1200" kern="1200" dirty="0">
                <a:solidFill>
                  <a:schemeClr val="tx1"/>
                </a:solidFill>
                <a:effectLst/>
                <a:latin typeface="+mn-lt"/>
                <a:ea typeface="+mn-ea"/>
                <a:cs typeface="+mn-cs"/>
              </a:rPr>
              <a:t> Science Gateway and the applications deployed and provided to the community were used for this project for preprocessing, computations and post processing 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Extensive conformational searches around hydrated calcium carbonate clusters (CaCO3·n H2 O for n = 1− 18) were performed to find low-energy hydration structures using an efficient combination of Monte Carlo searches, density-functional tight binding (DFTB +) method, and density-functional theory (DFT) at the B3LYP level, or </a:t>
            </a:r>
            <a:r>
              <a:rPr lang="en-US" sz="1200" kern="1200" dirty="0" err="1">
                <a:solidFill>
                  <a:schemeClr val="tx1"/>
                </a:solidFill>
                <a:effectLst/>
                <a:latin typeface="+mn-lt"/>
                <a:ea typeface="+mn-ea"/>
                <a:cs typeface="+mn-cs"/>
              </a:rPr>
              <a:t>Møller−Plesset</a:t>
            </a:r>
            <a:r>
              <a:rPr lang="en-US" sz="1200" kern="1200" dirty="0">
                <a:solidFill>
                  <a:schemeClr val="tx1"/>
                </a:solidFill>
                <a:effectLst/>
                <a:latin typeface="+mn-lt"/>
                <a:ea typeface="+mn-ea"/>
                <a:cs typeface="+mn-cs"/>
              </a:rPr>
              <a:t> perturbation theory at the MP2 level. This multilevel optimization yields several low-energy structures for hydrated calcium carbonate. Structural and energetics analysis of the hydration of these clusters revealed a first hydration shell composed of 12 water molecules. Bond-length and charge densities were also determined for different cluster sizes. The solvation of calcium carbonate in bulk water was investigated by placing the explicitly solvated CaCO3·n H2 O clusters in a polarizable continuum model (PCM) of water. The findings of this study provide new insights into the energetics and structure of hydrated calcium carbonate and contribute to the understanding of mechanisms where calcium carbonate formation or dissolution is of relevance. </a:t>
            </a:r>
          </a:p>
          <a:p>
            <a:endParaRPr lang="en-US" dirty="0"/>
          </a:p>
          <a:p>
            <a:pPr>
              <a:spcBef>
                <a:spcPts val="0"/>
              </a:spcBef>
              <a:buNone/>
            </a:pPr>
            <a:endParaRPr dirty="0"/>
          </a:p>
        </p:txBody>
      </p:sp>
    </p:spTree>
    <p:extLst>
      <p:ext uri="{BB962C8B-B14F-4D97-AF65-F5344CB8AC3E}">
        <p14:creationId xmlns:p14="http://schemas.microsoft.com/office/powerpoint/2010/main" val="103976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Our approach</a:t>
            </a:r>
            <a:r>
              <a:rPr lang="en-US" baseline="0" dirty="0"/>
              <a:t> uses a combination of MM to identify low energy candidates(which avoids any water placement bias). These candidates were then further optimized with more rigorous methods(DFTB+ and Gaussian 09). This approach gave us not only equilibrium structures, but also the thermochemistry of the clusters. </a:t>
            </a:r>
            <a:endParaRPr lang="en-US" dirty="0"/>
          </a:p>
          <a:p>
            <a:pPr>
              <a:spcBef>
                <a:spcPts val="0"/>
              </a:spcBef>
              <a:buNone/>
            </a:pPr>
            <a:endParaRPr dirty="0"/>
          </a:p>
        </p:txBody>
      </p:sp>
    </p:spTree>
    <p:extLst>
      <p:ext uri="{BB962C8B-B14F-4D97-AF65-F5344CB8AC3E}">
        <p14:creationId xmlns:p14="http://schemas.microsoft.com/office/powerpoint/2010/main" val="320045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spAutoFit/>
          </a:bodyPr>
          <a:lstStyle/>
          <a:p>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50111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75FD8B72-F16A-EC45-9FC3-49B2FB3B6A1B}" type="datetimeFigureOut">
              <a:rPr lang="en-US"/>
              <a:pPr>
                <a:defRPr/>
              </a:pPr>
              <a:t>1/13/20</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22F94E5E-9D14-B94C-8082-37E84987EEA6}" type="slidenum">
              <a:rPr lang="en-US"/>
              <a:pPr>
                <a:defRPr/>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6E36AB76-54B9-AA4F-91DD-F5191D65C80D}" type="datetimeFigureOut">
              <a:rPr lang="en-US"/>
              <a:pPr>
                <a:defRPr/>
              </a:pPr>
              <a:t>1/13/20</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629E35A-7BB8-5147-95CC-3ABAE2CE0AE2}" type="slidenum">
              <a:rPr lang="en-US"/>
              <a:pPr>
                <a:defRPr/>
              </a:pPr>
              <a:t>‹#›</a:t>
            </a:fld>
            <a:endParaRPr lang="en-US" dirty="0"/>
          </a:p>
        </p:txBody>
      </p:sp>
    </p:spTree>
    <p:extLst>
      <p:ext uri="{BB962C8B-B14F-4D97-AF65-F5344CB8AC3E}">
        <p14:creationId xmlns:p14="http://schemas.microsoft.com/office/powerpoint/2010/main" val="70332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ColTx">
  <p:cSld name="Title + 2 column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6" name="Shape 36"/>
          <p:cNvSpPr txBox="1">
            <a:spLocks noGrp="1"/>
          </p:cNvSpPr>
          <p:nvPr>
            <p:ph type="body" idx="1"/>
          </p:nvPr>
        </p:nvSpPr>
        <p:spPr>
          <a:xfrm>
            <a:off x="89362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7" name="Shape 37"/>
          <p:cNvSpPr txBox="1">
            <a:spLocks noGrp="1"/>
          </p:cNvSpPr>
          <p:nvPr>
            <p:ph type="body" idx="2"/>
          </p:nvPr>
        </p:nvSpPr>
        <p:spPr>
          <a:xfrm>
            <a:off x="4219455" y="1200150"/>
            <a:ext cx="3136800" cy="3725775"/>
          </a:xfrm>
          <a:prstGeom prst="rect">
            <a:avLst/>
          </a:prstGeom>
        </p:spPr>
        <p:txBody>
          <a:bodyPr lIns="91425" tIns="91425" rIns="91425" bIns="91425" anchor="t" anchorCtr="0"/>
          <a:lstStyle>
            <a:lvl1pPr>
              <a:spcBef>
                <a:spcPts val="0"/>
              </a:spcBef>
              <a:buSzPct val="100000"/>
              <a:defRPr sz="1350"/>
            </a:lvl1pPr>
            <a:lvl2pPr>
              <a:spcBef>
                <a:spcPts val="0"/>
              </a:spcBef>
              <a:buSzPct val="100000"/>
              <a:defRPr sz="1350"/>
            </a:lvl2pPr>
            <a:lvl3pPr>
              <a:spcBef>
                <a:spcPts val="0"/>
              </a:spcBef>
              <a:buSzPct val="100000"/>
              <a:defRPr sz="135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8" name="Shape 38"/>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9" name="Shape 39"/>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40" name="Shape 40"/>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41" name="Shape 41"/>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3438979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710425" y="2161801"/>
            <a:ext cx="5723699" cy="819899"/>
          </a:xfrm>
          <a:prstGeom prst="rect">
            <a:avLst/>
          </a:prstGeom>
        </p:spPr>
        <p:txBody>
          <a:bodyPr lIns="91425" tIns="91425" rIns="91425" bIns="91425" anchor="t" anchorCtr="0"/>
          <a:lstStyle>
            <a:lvl1pPr algn="ctr" rtl="0">
              <a:spcBef>
                <a:spcPts val="0"/>
              </a:spcBef>
              <a:defRPr i="1"/>
            </a:lvl1pPr>
            <a:lvl2pPr algn="ctr" rtl="0">
              <a:spcBef>
                <a:spcPts val="0"/>
              </a:spcBef>
              <a:defRPr i="1"/>
            </a:lvl2pPr>
            <a:lvl3pPr algn="ctr" rtl="0">
              <a:spcBef>
                <a:spcPts val="0"/>
              </a:spcBef>
              <a:defRPr i="1"/>
            </a:lvl3pPr>
            <a:lvl4pPr algn="ctr" rtl="0">
              <a:spcBef>
                <a:spcPts val="0"/>
              </a:spcBef>
              <a:defRPr i="1"/>
            </a:lvl4pPr>
            <a:lvl5pPr algn="ctr" rtl="0">
              <a:spcBef>
                <a:spcPts val="0"/>
              </a:spcBef>
              <a:defRPr i="1"/>
            </a:lvl5pPr>
            <a:lvl6pPr algn="ctr" rtl="0">
              <a:spcBef>
                <a:spcPts val="0"/>
              </a:spcBef>
              <a:defRPr i="1"/>
            </a:lvl6pPr>
            <a:lvl7pPr algn="ctr" rtl="0">
              <a:spcBef>
                <a:spcPts val="0"/>
              </a:spcBef>
              <a:defRPr i="1"/>
            </a:lvl7pPr>
            <a:lvl8pPr algn="ctr" rtl="0">
              <a:spcBef>
                <a:spcPts val="0"/>
              </a:spcBef>
              <a:defRPr i="1"/>
            </a:lvl8pPr>
            <a:lvl9pPr algn="ctr">
              <a:spcBef>
                <a:spcPts val="0"/>
              </a:spcBef>
              <a:defRPr i="1"/>
            </a:lvl9pPr>
          </a:lstStyle>
          <a:p>
            <a:endParaRPr/>
          </a:p>
        </p:txBody>
      </p:sp>
      <p:sp>
        <p:nvSpPr>
          <p:cNvPr id="23" name="Shape 23"/>
          <p:cNvSpPr/>
          <p:nvPr/>
        </p:nvSpPr>
        <p:spPr>
          <a:xfrm>
            <a:off x="5723283" y="1599676"/>
            <a:ext cx="1710300"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24" name="Shape 24"/>
          <p:cNvSpPr/>
          <p:nvPr/>
        </p:nvSpPr>
        <p:spPr>
          <a:xfrm>
            <a:off x="7434176" y="1599676"/>
            <a:ext cx="1710300"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25" name="Shape 25"/>
          <p:cNvSpPr/>
          <p:nvPr/>
        </p:nvSpPr>
        <p:spPr>
          <a:xfrm>
            <a:off x="0" y="1599676"/>
            <a:ext cx="1710300"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26" name="Shape 26"/>
          <p:cNvSpPr/>
          <p:nvPr/>
        </p:nvSpPr>
        <p:spPr>
          <a:xfrm>
            <a:off x="1710424" y="1599676"/>
            <a:ext cx="17103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415905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1 colum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93700" y="205988"/>
            <a:ext cx="6462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body" idx="1"/>
          </p:nvPr>
        </p:nvSpPr>
        <p:spPr>
          <a:xfrm>
            <a:off x="893700" y="1373588"/>
            <a:ext cx="6462600" cy="3552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a:off x="7356367" y="5066326"/>
            <a:ext cx="893699" cy="77174"/>
          </a:xfrm>
          <a:prstGeom prst="rect">
            <a:avLst/>
          </a:prstGeom>
          <a:solidFill>
            <a:srgbClr val="FF9715"/>
          </a:solidFill>
          <a:ln>
            <a:noFill/>
          </a:ln>
        </p:spPr>
        <p:txBody>
          <a:bodyPr lIns="68569" tIns="68569" rIns="68569" bIns="68569" anchor="ctr" anchorCtr="0">
            <a:noAutofit/>
          </a:bodyPr>
          <a:lstStyle/>
          <a:p>
            <a:pPr>
              <a:spcBef>
                <a:spcPts val="0"/>
              </a:spcBef>
              <a:buNone/>
            </a:pPr>
            <a:endParaRPr sz="1350"/>
          </a:p>
        </p:txBody>
      </p:sp>
      <p:sp>
        <p:nvSpPr>
          <p:cNvPr id="31" name="Shape 31"/>
          <p:cNvSpPr/>
          <p:nvPr/>
        </p:nvSpPr>
        <p:spPr>
          <a:xfrm>
            <a:off x="8250312" y="5066326"/>
            <a:ext cx="893699" cy="77174"/>
          </a:xfrm>
          <a:prstGeom prst="rect">
            <a:avLst/>
          </a:prstGeom>
          <a:solidFill>
            <a:srgbClr val="F20253"/>
          </a:solidFill>
          <a:ln>
            <a:noFill/>
          </a:ln>
        </p:spPr>
        <p:txBody>
          <a:bodyPr lIns="68569" tIns="68569" rIns="68569" bIns="68569" anchor="ctr" anchorCtr="0">
            <a:noAutofit/>
          </a:bodyPr>
          <a:lstStyle/>
          <a:p>
            <a:pPr>
              <a:spcBef>
                <a:spcPts val="0"/>
              </a:spcBef>
              <a:buNone/>
            </a:pPr>
            <a:endParaRPr sz="1350"/>
          </a:p>
        </p:txBody>
      </p:sp>
      <p:sp>
        <p:nvSpPr>
          <p:cNvPr id="32" name="Shape 32"/>
          <p:cNvSpPr/>
          <p:nvPr/>
        </p:nvSpPr>
        <p:spPr>
          <a:xfrm>
            <a:off x="1" y="5066326"/>
            <a:ext cx="893699" cy="77174"/>
          </a:xfrm>
          <a:prstGeom prst="rect">
            <a:avLst/>
          </a:prstGeom>
          <a:solidFill>
            <a:srgbClr val="7ECEFD"/>
          </a:solidFill>
          <a:ln>
            <a:noFill/>
          </a:ln>
        </p:spPr>
        <p:txBody>
          <a:bodyPr lIns="68569" tIns="68569" rIns="68569" bIns="68569" anchor="ctr" anchorCtr="0">
            <a:noAutofit/>
          </a:bodyPr>
          <a:lstStyle/>
          <a:p>
            <a:pPr>
              <a:spcBef>
                <a:spcPts val="0"/>
              </a:spcBef>
              <a:buNone/>
            </a:pPr>
            <a:endParaRPr sz="1350"/>
          </a:p>
        </p:txBody>
      </p:sp>
      <p:sp>
        <p:nvSpPr>
          <p:cNvPr id="33" name="Shape 33"/>
          <p:cNvSpPr/>
          <p:nvPr/>
        </p:nvSpPr>
        <p:spPr>
          <a:xfrm>
            <a:off x="893709" y="5066326"/>
            <a:ext cx="6462600" cy="77174"/>
          </a:xfrm>
          <a:prstGeom prst="rect">
            <a:avLst/>
          </a:prstGeom>
          <a:solidFill>
            <a:srgbClr val="2185C5"/>
          </a:solidFill>
          <a:ln>
            <a:noFill/>
          </a:ln>
        </p:spPr>
        <p:txBody>
          <a:bodyPr lIns="68569" tIns="68569" rIns="68569" bIns="68569" anchor="ctr" anchorCtr="0">
            <a:noAutofit/>
          </a:bodyPr>
          <a:lstStyle/>
          <a:p>
            <a:pPr>
              <a:spcBef>
                <a:spcPts val="0"/>
              </a:spcBef>
              <a:buNone/>
            </a:pPr>
            <a:endParaRPr sz="1350"/>
          </a:p>
        </p:txBody>
      </p:sp>
    </p:spTree>
    <p:extLst>
      <p:ext uri="{BB962C8B-B14F-4D97-AF65-F5344CB8AC3E}">
        <p14:creationId xmlns:p14="http://schemas.microsoft.com/office/powerpoint/2010/main" val="160260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3778266-94E0-EF4C-8F4D-E06EC0D8AE1F}" type="datetimeFigureOut">
              <a:rPr lang="en-US"/>
              <a:pPr>
                <a:defRPr/>
              </a:pPr>
              <a:t>1/13/20</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3A548C5F-E1EE-A341-9872-077AED5062C4}" type="slidenum">
              <a:rPr lang="en-US"/>
              <a:pPr>
                <a:defRPr/>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78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5" name="Date Placeholder 3"/>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E23D5C5B-37A5-2B4C-AF91-5B7C93F66D90}" type="datetimeFigureOut">
              <a:rPr lang="en-US"/>
              <a:pPr>
                <a:defRPr/>
              </a:pPr>
              <a:t>1/13/20</a:t>
            </a:fld>
            <a:endParaRPr lang="en-US" dirty="0"/>
          </a:p>
        </p:txBody>
      </p:sp>
      <p:sp>
        <p:nvSpPr>
          <p:cNvPr id="6" name="Footer Placeholder 4"/>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7" name="Slide Number Placeholder 5"/>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C2A020FB-706C-D748-BDCB-93BC392AEA05}" type="slidenum">
              <a:rPr lang="en-US"/>
              <a:pPr>
                <a:defRPr/>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46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4D1A1A26-6338-5846-89C8-A4E45B51E0E4}" type="datetimeFigureOut">
              <a:rPr lang="en-US"/>
              <a:pPr>
                <a:defRPr/>
              </a:pPr>
              <a:t>1/13/20</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896D883B-B73C-514E-863C-DA07A3AE14FB}" type="slidenum">
              <a:rPr lang="en-US"/>
              <a:pPr>
                <a:defRPr/>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E7E98E93-EE7C-014F-A1D1-C7BBEF695864}" type="datetimeFigureOut">
              <a:rPr lang="en-US"/>
              <a:pPr>
                <a:defRPr/>
              </a:pPr>
              <a:t>1/13/20</a:t>
            </a:fld>
            <a:endParaRPr lang="en-US" dirty="0"/>
          </a:p>
        </p:txBody>
      </p:sp>
      <p:sp>
        <p:nvSpPr>
          <p:cNvPr id="9" name="Footer Placeholder 7"/>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10" name="Slide Number Placeholder 8"/>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9F823074-C3FB-AF48-962A-9909C27E601E}" type="slidenum">
              <a:rPr lang="en-US"/>
              <a:pPr>
                <a:defRPr/>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406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A1BB51F9-8BEC-484D-85CB-45A0DE713928}" type="datetimeFigureOut">
              <a:rPr lang="en-US"/>
              <a:pPr>
                <a:defRPr/>
              </a:pPr>
              <a:t>1/13/20</a:t>
            </a:fld>
            <a:endParaRPr lang="en-US" dirty="0"/>
          </a:p>
        </p:txBody>
      </p:sp>
      <p:sp>
        <p:nvSpPr>
          <p:cNvPr id="5" name="Footer Placeholder 3"/>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6" name="Slide Number Placeholder 4"/>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7EA434D6-62F0-3D4B-9D14-FC0154A3B16C}" type="slidenum">
              <a:rPr lang="en-US"/>
              <a:pPr>
                <a:defRPr/>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4418044"/>
            <a:ext cx="9144000" cy="72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36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4B44BA73-E49C-6B42-B137-563BA9FD5F3B}" type="datetimeFigureOut">
              <a:rPr lang="en-US"/>
              <a:pPr>
                <a:defRPr/>
              </a:pPr>
              <a:t>1/13/20</a:t>
            </a:fld>
            <a:endParaRPr 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13E40573-DD6B-8B46-A92C-CE30148FA4EF}" type="slidenum">
              <a:rPr lang="en-US"/>
              <a:pPr>
                <a:defRPr/>
              </a:pPr>
              <a:t>‹#›</a:t>
            </a:fld>
            <a:endParaRPr lang="en-US" dirty="0"/>
          </a:p>
        </p:txBody>
      </p:sp>
    </p:spTree>
    <p:extLst>
      <p:ext uri="{BB962C8B-B14F-4D97-AF65-F5344CB8AC3E}">
        <p14:creationId xmlns:p14="http://schemas.microsoft.com/office/powerpoint/2010/main" val="119044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A09F88D8-D49E-2348-8302-670710B3149F}" type="datetimeFigureOut">
              <a:rPr lang="en-US"/>
              <a:pPr>
                <a:defRPr/>
              </a:pPr>
              <a:t>1/13/20</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32C6BE84-73FC-F740-92C8-8937BBEDB770}" type="slidenum">
              <a:rPr lang="en-US"/>
              <a:pPr>
                <a:defRPr/>
              </a:pPr>
              <a:t>‹#›</a:t>
            </a:fld>
            <a:endParaRPr lang="en-US" dirty="0"/>
          </a:p>
        </p:txBody>
      </p:sp>
    </p:spTree>
    <p:extLst>
      <p:ext uri="{BB962C8B-B14F-4D97-AF65-F5344CB8AC3E}">
        <p14:creationId xmlns:p14="http://schemas.microsoft.com/office/powerpoint/2010/main" val="186359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18013"/>
            <a:ext cx="91440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Date Placeholder 4"/>
          <p:cNvSpPr>
            <a:spLocks noGrp="1"/>
          </p:cNvSpPr>
          <p:nvPr>
            <p:ph type="dt" sz="half" idx="10"/>
          </p:nvPr>
        </p:nvSpPr>
        <p:spPr>
          <a:xfrm>
            <a:off x="6286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BCCC82B1-B8EB-EA44-85C7-9F7032034D8E}" type="datetimeFigureOut">
              <a:rPr lang="en-US"/>
              <a:pPr>
                <a:defRPr/>
              </a:pPr>
              <a:t>1/13/20</a:t>
            </a:fld>
            <a:endParaRPr lang="en-US" dirty="0"/>
          </a:p>
        </p:txBody>
      </p:sp>
      <p:sp>
        <p:nvSpPr>
          <p:cNvPr id="7" name="Footer Placeholder 5"/>
          <p:cNvSpPr>
            <a:spLocks noGrp="1"/>
          </p:cNvSpPr>
          <p:nvPr>
            <p:ph type="ftr" sz="quarter" idx="11"/>
          </p:nvPr>
        </p:nvSpPr>
        <p:spPr>
          <a:xfrm>
            <a:off x="3028950" y="4767263"/>
            <a:ext cx="3086100" cy="274637"/>
          </a:xfrm>
          <a:prstGeom prst="rect">
            <a:avLst/>
          </a:prstGeom>
        </p:spPr>
        <p:txBody>
          <a:bodyPr/>
          <a:lstStyle>
            <a:lvl1pPr defTabSz="685783" eaLnBrk="1" fontAlgn="auto" hangingPunct="1">
              <a:spcBef>
                <a:spcPts val="0"/>
              </a:spcBef>
              <a:spcAft>
                <a:spcPts val="0"/>
              </a:spcAft>
              <a:defRPr sz="1350" dirty="0">
                <a:latin typeface="+mn-lt"/>
              </a:defRPr>
            </a:lvl1pPr>
          </a:lstStyle>
          <a:p>
            <a:pPr>
              <a:defRPr/>
            </a:pPr>
            <a:endParaRPr lang="en-US"/>
          </a:p>
        </p:txBody>
      </p:sp>
      <p:sp>
        <p:nvSpPr>
          <p:cNvPr id="8" name="Slide Number Placeholder 6"/>
          <p:cNvSpPr>
            <a:spLocks noGrp="1"/>
          </p:cNvSpPr>
          <p:nvPr>
            <p:ph type="sldNum" sz="quarter" idx="12"/>
          </p:nvPr>
        </p:nvSpPr>
        <p:spPr>
          <a:xfrm>
            <a:off x="6457950" y="4767263"/>
            <a:ext cx="2057400" cy="274637"/>
          </a:xfrm>
          <a:prstGeom prst="rect">
            <a:avLst/>
          </a:prstGeom>
        </p:spPr>
        <p:txBody>
          <a:bodyPr/>
          <a:lstStyle>
            <a:lvl1pPr defTabSz="685783" eaLnBrk="1" fontAlgn="auto" hangingPunct="1">
              <a:spcBef>
                <a:spcPts val="0"/>
              </a:spcBef>
              <a:spcAft>
                <a:spcPts val="0"/>
              </a:spcAft>
              <a:defRPr sz="1350">
                <a:latin typeface="+mn-lt"/>
              </a:defRPr>
            </a:lvl1pPr>
          </a:lstStyle>
          <a:p>
            <a:pPr>
              <a:defRPr/>
            </a:pPr>
            <a:fld id="{09E47E1A-B195-2640-9046-86C6AE883CBC}" type="slidenum">
              <a:rPr lang="en-US"/>
              <a:pPr>
                <a:defRPr/>
              </a:pPr>
              <a:t>‹#›</a:t>
            </a:fld>
            <a:endParaRPr lang="en-US" dirty="0"/>
          </a:p>
        </p:txBody>
      </p:sp>
    </p:spTree>
    <p:extLst>
      <p:ext uri="{BB962C8B-B14F-4D97-AF65-F5344CB8AC3E}">
        <p14:creationId xmlns:p14="http://schemas.microsoft.com/office/powerpoint/2010/main" val="37876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a:xfrm>
            <a:off x="628650" y="1370013"/>
            <a:ext cx="7886700" cy="28971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716" r:id="rId11"/>
    <p:sldLayoutId id="2147483717" r:id="rId12"/>
    <p:sldLayoutId id="2147483718" r:id="rId13"/>
  </p:sldLayoutIdLst>
  <p:txStyles>
    <p:title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1450" indent="-171450" algn="l" defTabSz="685800"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marpierc@iu..edu" TargetMode="External"/><Relationship Id="rId5" Type="http://schemas.openxmlformats.org/officeDocument/2006/relationships/hyperlink" Target="mailto:smarru@iu.edu" TargetMode="Externa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6.xml"/><Relationship Id="rId4" Type="http://schemas.openxmlformats.org/officeDocument/2006/relationships/image" Target="../media/image4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urses.airavata.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676"/>
          <a:stretch/>
        </p:blipFill>
        <p:spPr>
          <a:xfrm>
            <a:off x="1408670" y="1687050"/>
            <a:ext cx="5346357" cy="1112915"/>
          </a:xfrm>
          <a:prstGeom prst="rect">
            <a:avLst/>
          </a:prstGeom>
        </p:spPr>
      </p:pic>
      <p:grpSp>
        <p:nvGrpSpPr>
          <p:cNvPr id="13313" name="Group 4"/>
          <p:cNvGrpSpPr>
            <a:grpSpLocks/>
          </p:cNvGrpSpPr>
          <p:nvPr/>
        </p:nvGrpSpPr>
        <p:grpSpPr bwMode="auto">
          <a:xfrm>
            <a:off x="387180" y="0"/>
            <a:ext cx="950913" cy="2767013"/>
            <a:chOff x="633305" y="-72571"/>
            <a:chExt cx="950609" cy="2766507"/>
          </a:xfrm>
        </p:grpSpPr>
        <p:sp>
          <p:nvSpPr>
            <p:cNvPr id="6" name="Rectangle 5"/>
            <p:cNvSpPr/>
            <p:nvPr/>
          </p:nvSpPr>
          <p:spPr>
            <a:xfrm>
              <a:off x="633305" y="-72571"/>
              <a:ext cx="950609" cy="276650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783" eaLnBrk="1" fontAlgn="auto" hangingPunct="1">
                <a:spcBef>
                  <a:spcPts val="0"/>
                </a:spcBef>
                <a:spcAft>
                  <a:spcPts val="0"/>
                </a:spcAft>
                <a:defRPr/>
              </a:pPr>
              <a:endParaRPr lang="en-US" sz="1350"/>
            </a:p>
          </p:txBody>
        </p:sp>
        <p:pic>
          <p:nvPicPr>
            <p:cNvPr id="13316" name="Picture 6" descr="triden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009" y="1730375"/>
              <a:ext cx="634481" cy="80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4" name="Title 1"/>
          <p:cNvSpPr txBox="1">
            <a:spLocks/>
          </p:cNvSpPr>
          <p:nvPr/>
        </p:nvSpPr>
        <p:spPr bwMode="auto">
          <a:xfrm>
            <a:off x="283993" y="3303372"/>
            <a:ext cx="8662301" cy="155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Arial" charset="0"/>
              </a:defRPr>
            </a:lvl1pPr>
            <a:lvl2pPr marL="742950" indent="-285750" defTabSz="685800">
              <a:defRPr sz="1300">
                <a:solidFill>
                  <a:schemeClr val="tx1"/>
                </a:solidFill>
                <a:latin typeface="Arial" charset="0"/>
              </a:defRPr>
            </a:lvl2pPr>
            <a:lvl3pPr marL="1143000" indent="-228600" defTabSz="685800">
              <a:defRPr sz="1300">
                <a:solidFill>
                  <a:schemeClr val="tx1"/>
                </a:solidFill>
                <a:latin typeface="Arial" charset="0"/>
              </a:defRPr>
            </a:lvl3pPr>
            <a:lvl4pPr marL="1600200" indent="-228600" defTabSz="685800">
              <a:defRPr sz="1300">
                <a:solidFill>
                  <a:schemeClr val="tx1"/>
                </a:solidFill>
                <a:latin typeface="Arial" charset="0"/>
              </a:defRPr>
            </a:lvl4pPr>
            <a:lvl5pPr marL="2057400" indent="-228600" defTabSz="685800">
              <a:defRPr sz="1300">
                <a:solidFill>
                  <a:schemeClr val="tx1"/>
                </a:solidFill>
                <a:latin typeface="Arial" charset="0"/>
              </a:defRPr>
            </a:lvl5pPr>
            <a:lvl6pPr marL="2514600" indent="-228600" defTabSz="685800" fontAlgn="base">
              <a:spcBef>
                <a:spcPct val="0"/>
              </a:spcBef>
              <a:spcAft>
                <a:spcPct val="0"/>
              </a:spcAft>
              <a:defRPr sz="1300">
                <a:solidFill>
                  <a:schemeClr val="tx1"/>
                </a:solidFill>
                <a:latin typeface="Arial" charset="0"/>
              </a:defRPr>
            </a:lvl6pPr>
            <a:lvl7pPr marL="2971800" indent="-228600" defTabSz="685800" fontAlgn="base">
              <a:spcBef>
                <a:spcPct val="0"/>
              </a:spcBef>
              <a:spcAft>
                <a:spcPct val="0"/>
              </a:spcAft>
              <a:defRPr sz="1300">
                <a:solidFill>
                  <a:schemeClr val="tx1"/>
                </a:solidFill>
                <a:latin typeface="Arial" charset="0"/>
              </a:defRPr>
            </a:lvl7pPr>
            <a:lvl8pPr marL="3429000" indent="-228600" defTabSz="685800" fontAlgn="base">
              <a:spcBef>
                <a:spcPct val="0"/>
              </a:spcBef>
              <a:spcAft>
                <a:spcPct val="0"/>
              </a:spcAft>
              <a:defRPr sz="1300">
                <a:solidFill>
                  <a:schemeClr val="tx1"/>
                </a:solidFill>
                <a:latin typeface="Arial" charset="0"/>
              </a:defRPr>
            </a:lvl8pPr>
            <a:lvl9pPr marL="3886200" indent="-228600" defTabSz="685800" fontAlgn="base">
              <a:spcBef>
                <a:spcPct val="0"/>
              </a:spcBef>
              <a:spcAft>
                <a:spcPct val="0"/>
              </a:spcAft>
              <a:defRPr sz="1300">
                <a:solidFill>
                  <a:schemeClr val="tx1"/>
                </a:solidFill>
                <a:latin typeface="Arial" charset="0"/>
              </a:defRPr>
            </a:lvl9pPr>
          </a:lstStyle>
          <a:p>
            <a:pPr eaLnBrk="1" hangingPunct="1">
              <a:lnSpc>
                <a:spcPct val="90000"/>
              </a:lnSpc>
              <a:spcBef>
                <a:spcPts val="750"/>
              </a:spcBef>
            </a:pPr>
            <a:r>
              <a:rPr lang="en-US" altLang="en-US" sz="2400" b="1" dirty="0"/>
              <a:t>Applied Distributed Systems</a:t>
            </a:r>
          </a:p>
          <a:p>
            <a:pPr eaLnBrk="1" hangingPunct="1">
              <a:lnSpc>
                <a:spcPct val="90000"/>
              </a:lnSpc>
              <a:spcBef>
                <a:spcPts val="750"/>
              </a:spcBef>
            </a:pPr>
            <a:r>
              <a:rPr lang="en-US" altLang="en-US" sz="1800" dirty="0"/>
              <a:t>January 14</a:t>
            </a:r>
            <a:r>
              <a:rPr lang="en-US" altLang="en-US" sz="1800" baseline="30000" dirty="0"/>
              <a:t>th</a:t>
            </a:r>
            <a:r>
              <a:rPr lang="en-US" altLang="en-US" sz="1800" dirty="0"/>
              <a:t>, 2020</a:t>
            </a:r>
          </a:p>
          <a:p>
            <a:pPr eaLnBrk="1" hangingPunct="1">
              <a:lnSpc>
                <a:spcPct val="90000"/>
              </a:lnSpc>
              <a:spcBef>
                <a:spcPts val="750"/>
              </a:spcBef>
            </a:pPr>
            <a:r>
              <a:rPr lang="en-US" altLang="en-US" sz="1800" dirty="0"/>
              <a:t>Suresh Marru, Marlon Pierce</a:t>
            </a:r>
          </a:p>
          <a:p>
            <a:pPr eaLnBrk="1" hangingPunct="1">
              <a:lnSpc>
                <a:spcPct val="90000"/>
              </a:lnSpc>
              <a:spcBef>
                <a:spcPts val="750"/>
              </a:spcBef>
            </a:pPr>
            <a:r>
              <a:rPr lang="en-US" altLang="en-US" sz="1800" dirty="0">
                <a:hlinkClick r:id="rId5"/>
              </a:rPr>
              <a:t>smarru@iu.edu</a:t>
            </a:r>
            <a:r>
              <a:rPr lang="en-US" altLang="en-US" sz="1800" dirty="0"/>
              <a:t>, </a:t>
            </a:r>
            <a:r>
              <a:rPr lang="en-US" altLang="en-US" sz="1800" dirty="0">
                <a:hlinkClick r:id="rId6"/>
              </a:rPr>
              <a:t>marpierc@iu.edu</a:t>
            </a:r>
            <a:r>
              <a:rPr lang="en-US" altLang="en-US" sz="18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3775"/>
          </a:xfrm>
        </p:spPr>
        <p:txBody>
          <a:bodyPr/>
          <a:lstStyle/>
          <a:p>
            <a:pPr algn="ctr"/>
            <a:r>
              <a:rPr lang="en-US" dirty="0"/>
              <a:t>Should You Take This Class?</a:t>
            </a:r>
          </a:p>
        </p:txBody>
      </p:sp>
      <p:sp>
        <p:nvSpPr>
          <p:cNvPr id="3" name="Content Placeholder 2"/>
          <p:cNvSpPr>
            <a:spLocks noGrp="1"/>
          </p:cNvSpPr>
          <p:nvPr>
            <p:ph idx="1"/>
          </p:nvPr>
        </p:nvSpPr>
        <p:spPr>
          <a:xfrm>
            <a:off x="288757" y="993775"/>
            <a:ext cx="8590547" cy="3273425"/>
          </a:xfrm>
        </p:spPr>
        <p:txBody>
          <a:bodyPr/>
          <a:lstStyle/>
          <a:p>
            <a:r>
              <a:rPr lang="en-US" dirty="0"/>
              <a:t>We expect you to do a lot of work for the class</a:t>
            </a:r>
          </a:p>
          <a:p>
            <a:r>
              <a:rPr lang="en-US" dirty="0"/>
              <a:t>We only require you to be able to write code and have a basic understanding of network protocols like HTTP and TCP/IP. </a:t>
            </a:r>
          </a:p>
          <a:p>
            <a:r>
              <a:rPr lang="en-US" dirty="0"/>
              <a:t>We expect you will find the class challenging, rewarding, and enjoyable</a:t>
            </a:r>
          </a:p>
          <a:p>
            <a:r>
              <a:rPr lang="en-US" dirty="0"/>
              <a:t>Make your semester plans accordingly</a:t>
            </a:r>
          </a:p>
          <a:p>
            <a:pPr lvl="1"/>
            <a:r>
              <a:rPr lang="en-US" dirty="0"/>
              <a:t>We’ll offer the class again in Spring 2021</a:t>
            </a:r>
          </a:p>
          <a:p>
            <a:endParaRPr lang="en-US" dirty="0"/>
          </a:p>
        </p:txBody>
      </p:sp>
    </p:spTree>
    <p:extLst>
      <p:ext uri="{BB962C8B-B14F-4D97-AF65-F5344CB8AC3E}">
        <p14:creationId xmlns:p14="http://schemas.microsoft.com/office/powerpoint/2010/main" val="91981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552D9-6B95-844F-AD5F-DF16483B4060}"/>
              </a:ext>
            </a:extLst>
          </p:cNvPr>
          <p:cNvSpPr>
            <a:spLocks noGrp="1"/>
          </p:cNvSpPr>
          <p:nvPr>
            <p:ph type="ctrTitle"/>
          </p:nvPr>
        </p:nvSpPr>
        <p:spPr>
          <a:xfrm>
            <a:off x="780504" y="274321"/>
            <a:ext cx="7707085" cy="1123405"/>
          </a:xfrm>
        </p:spPr>
        <p:txBody>
          <a:bodyPr anchor="ctr">
            <a:normAutofit fontScale="90000"/>
          </a:bodyPr>
          <a:lstStyle/>
          <a:p>
            <a:r>
              <a:rPr lang="en-US" dirty="0"/>
              <a:t>Applied Distributed Systems</a:t>
            </a:r>
          </a:p>
        </p:txBody>
      </p:sp>
      <p:sp>
        <p:nvSpPr>
          <p:cNvPr id="3" name="Subtitle 2">
            <a:extLst>
              <a:ext uri="{FF2B5EF4-FFF2-40B4-BE49-F238E27FC236}">
                <a16:creationId xmlns:a16="http://schemas.microsoft.com/office/drawing/2014/main" id="{8D06FFC4-3275-3044-B3CA-358F2E9C6218}"/>
              </a:ext>
            </a:extLst>
          </p:cNvPr>
          <p:cNvSpPr>
            <a:spLocks noGrp="1"/>
          </p:cNvSpPr>
          <p:nvPr>
            <p:ph type="subTitle" idx="1"/>
          </p:nvPr>
        </p:nvSpPr>
        <p:spPr>
          <a:xfrm>
            <a:off x="346162" y="1551996"/>
            <a:ext cx="8575767" cy="2732620"/>
          </a:xfrm>
        </p:spPr>
        <p:txBody>
          <a:bodyPr>
            <a:normAutofit/>
          </a:bodyPr>
          <a:lstStyle/>
          <a:p>
            <a:pPr marL="457200" indent="-457200" algn="l">
              <a:buFont typeface="Arial" panose="020B0604020202020204" pitchFamily="34" charset="0"/>
              <a:buChar char="•"/>
            </a:pPr>
            <a:r>
              <a:rPr lang="en-US" sz="2800" dirty="0"/>
              <a:t>We will build user-centric distributed systems that support scientific research. </a:t>
            </a:r>
          </a:p>
          <a:p>
            <a:pPr marL="800100" lvl="1" indent="-457200" algn="l">
              <a:buFont typeface="Arial" panose="020B0604020202020204" pitchFamily="34" charset="0"/>
              <a:buChar char="•"/>
            </a:pPr>
            <a:r>
              <a:rPr lang="en-US" sz="2500" dirty="0"/>
              <a:t>Science gateways</a:t>
            </a:r>
          </a:p>
          <a:p>
            <a:pPr marL="800100" lvl="1" indent="-457200" algn="l">
              <a:buFont typeface="Arial" panose="020B0604020202020204" pitchFamily="34" charset="0"/>
              <a:buChar char="•"/>
            </a:pPr>
            <a:r>
              <a:rPr lang="en-US" sz="2500" dirty="0"/>
              <a:t>Cyberinfrastructure</a:t>
            </a:r>
          </a:p>
          <a:p>
            <a:pPr marL="457200" indent="-457200" algn="l">
              <a:buFont typeface="Arial" panose="020B0604020202020204" pitchFamily="34" charset="0"/>
              <a:buChar char="•"/>
            </a:pPr>
            <a:r>
              <a:rPr lang="en-US" sz="2800" dirty="0"/>
              <a:t>This course will be project-based.  </a:t>
            </a:r>
          </a:p>
          <a:p>
            <a:pPr marL="457200" indent="-457200" algn="l">
              <a:buFont typeface="Arial" panose="020B0604020202020204" pitchFamily="34" charset="0"/>
              <a:buChar char="•"/>
            </a:pPr>
            <a:r>
              <a:rPr lang="en-US" sz="2800" dirty="0"/>
              <a:t>You will build distributed systems.</a:t>
            </a:r>
          </a:p>
        </p:txBody>
      </p:sp>
    </p:spTree>
    <p:extLst>
      <p:ext uri="{BB962C8B-B14F-4D97-AF65-F5344CB8AC3E}">
        <p14:creationId xmlns:p14="http://schemas.microsoft.com/office/powerpoint/2010/main" val="138246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083607" y="203053"/>
            <a:ext cx="3031444" cy="811994"/>
          </a:xfrm>
          <a:prstGeom prst="rect">
            <a:avLst/>
          </a:prstGeom>
          <a:noFill/>
          <a:ln>
            <a:noFill/>
          </a:ln>
        </p:spPr>
      </p:pic>
      <p:pic>
        <p:nvPicPr>
          <p:cNvPr id="88" name="Shape 88"/>
          <p:cNvPicPr preferRelativeResize="0"/>
          <p:nvPr/>
        </p:nvPicPr>
        <p:blipFill>
          <a:blip r:embed="rId4">
            <a:alphaModFix/>
          </a:blip>
          <a:stretch>
            <a:fillRect/>
          </a:stretch>
        </p:blipFill>
        <p:spPr>
          <a:xfrm>
            <a:off x="1143000" y="1056402"/>
            <a:ext cx="6858000" cy="2836069"/>
          </a:xfrm>
          <a:prstGeom prst="rect">
            <a:avLst/>
          </a:prstGeom>
          <a:noFill/>
          <a:ln>
            <a:noFill/>
          </a:ln>
        </p:spPr>
      </p:pic>
      <p:sp>
        <p:nvSpPr>
          <p:cNvPr id="89" name="Shape 89"/>
          <p:cNvSpPr txBox="1"/>
          <p:nvPr/>
        </p:nvSpPr>
        <p:spPr>
          <a:xfrm>
            <a:off x="1428750" y="3943350"/>
            <a:ext cx="6256800" cy="391050"/>
          </a:xfrm>
          <a:prstGeom prst="rect">
            <a:avLst/>
          </a:prstGeom>
          <a:noFill/>
          <a:ln>
            <a:noFill/>
          </a:ln>
        </p:spPr>
        <p:txBody>
          <a:bodyPr lIns="68569" tIns="68569" rIns="68569" bIns="68569" anchor="t" anchorCtr="0">
            <a:noAutofit/>
          </a:bodyPr>
          <a:lstStyle/>
          <a:p>
            <a:pPr algn="ctr"/>
            <a:r>
              <a:rPr lang="en" dirty="0">
                <a:solidFill>
                  <a:srgbClr val="898989"/>
                </a:solidFill>
                <a:latin typeface="Montserrat"/>
                <a:ea typeface="Montserrat"/>
                <a:cs typeface="Montserrat"/>
                <a:sym typeface="Montserrat"/>
              </a:rPr>
              <a:t>SEAGrid.org is an Apache Airavata</a:t>
            </a:r>
            <a:r>
              <a:rPr lang="en-US" dirty="0">
                <a:solidFill>
                  <a:srgbClr val="898989"/>
                </a:solidFill>
                <a:latin typeface="Montserrat"/>
                <a:ea typeface="Montserrat"/>
                <a:cs typeface="Montserrat"/>
                <a:sym typeface="Montserrat"/>
              </a:rPr>
              <a:t>-p</a:t>
            </a:r>
            <a:r>
              <a:rPr lang="en" dirty="0">
                <a:solidFill>
                  <a:srgbClr val="898989"/>
                </a:solidFill>
                <a:latin typeface="Montserrat"/>
                <a:ea typeface="Montserrat"/>
                <a:cs typeface="Montserrat"/>
                <a:sym typeface="Montserrat"/>
              </a:rPr>
              <a:t>owered </a:t>
            </a:r>
            <a:r>
              <a:rPr lang="en-US" dirty="0">
                <a:solidFill>
                  <a:srgbClr val="898989"/>
                </a:solidFill>
                <a:latin typeface="Montserrat"/>
                <a:ea typeface="Montserrat"/>
                <a:cs typeface="Montserrat"/>
                <a:sym typeface="Montserrat"/>
              </a:rPr>
              <a:t>g</a:t>
            </a:r>
            <a:r>
              <a:rPr lang="en" dirty="0">
                <a:solidFill>
                  <a:srgbClr val="898989"/>
                </a:solidFill>
                <a:latin typeface="Montserrat"/>
                <a:ea typeface="Montserrat"/>
                <a:cs typeface="Montserrat"/>
                <a:sym typeface="Montserrat"/>
              </a:rPr>
              <a:t>ateway</a:t>
            </a:r>
          </a:p>
        </p:txBody>
      </p:sp>
    </p:spTree>
    <p:extLst>
      <p:ext uri="{BB962C8B-B14F-4D97-AF65-F5344CB8AC3E}">
        <p14:creationId xmlns:p14="http://schemas.microsoft.com/office/powerpoint/2010/main" val="3587341701"/>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19275" y="657877"/>
            <a:ext cx="5505450" cy="3698975"/>
          </a:xfrm>
          <a:prstGeom prst="rect">
            <a:avLst/>
          </a:prstGeom>
        </p:spPr>
      </p:pic>
      <p:sp>
        <p:nvSpPr>
          <p:cNvPr id="6" name="Title 5"/>
          <p:cNvSpPr>
            <a:spLocks noGrp="1"/>
          </p:cNvSpPr>
          <p:nvPr>
            <p:ph type="title"/>
          </p:nvPr>
        </p:nvSpPr>
        <p:spPr>
          <a:xfrm>
            <a:off x="200633" y="78979"/>
            <a:ext cx="7886700" cy="718690"/>
          </a:xfrm>
        </p:spPr>
        <p:txBody>
          <a:bodyPr>
            <a:normAutofit/>
          </a:bodyPr>
          <a:lstStyle/>
          <a:p>
            <a:r>
              <a:rPr lang="en-US" dirty="0">
                <a:solidFill>
                  <a:srgbClr val="898989"/>
                </a:solidFill>
                <a:latin typeface="Montserrat"/>
                <a:ea typeface="Montserrat"/>
                <a:cs typeface="Montserrat"/>
              </a:rPr>
              <a:t>Hydrated Calcium Carbonate in Action</a:t>
            </a:r>
            <a:endParaRPr lang="en-US" dirty="0"/>
          </a:p>
        </p:txBody>
      </p:sp>
    </p:spTree>
    <p:extLst>
      <p:ext uri="{BB962C8B-B14F-4D97-AF65-F5344CB8AC3E}">
        <p14:creationId xmlns:p14="http://schemas.microsoft.com/office/powerpoint/2010/main" val="143123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Content Placeholder 2"/>
          <p:cNvSpPr txBox="1">
            <a:spLocks/>
          </p:cNvSpPr>
          <p:nvPr/>
        </p:nvSpPr>
        <p:spPr>
          <a:xfrm>
            <a:off x="1485900" y="171451"/>
            <a:ext cx="6400800" cy="13716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spcBef>
                <a:spcPts val="0"/>
              </a:spcBef>
              <a:buNone/>
            </a:pPr>
            <a:r>
              <a:rPr lang="en-US" sz="1800" dirty="0">
                <a:solidFill>
                  <a:srgbClr val="898989"/>
                </a:solidFill>
                <a:latin typeface="Montserrat"/>
                <a:ea typeface="Montserrat"/>
                <a:cs typeface="Montserrat"/>
              </a:rPr>
              <a:t>What is the chemistry of hydrated calcium carbonate?</a:t>
            </a:r>
          </a:p>
          <a:p>
            <a:pPr>
              <a:spcBef>
                <a:spcPts val="0"/>
              </a:spcBef>
            </a:pPr>
            <a:r>
              <a:rPr lang="en-US" sz="1800" dirty="0">
                <a:solidFill>
                  <a:srgbClr val="898989"/>
                </a:solidFill>
                <a:latin typeface="Montserrat"/>
                <a:ea typeface="Montserrat"/>
                <a:cs typeface="Montserrat"/>
              </a:rPr>
              <a:t>Bio-mineralization of skeletons and shells</a:t>
            </a:r>
          </a:p>
          <a:p>
            <a:pPr>
              <a:spcBef>
                <a:spcPts val="0"/>
              </a:spcBef>
            </a:pPr>
            <a:r>
              <a:rPr lang="en-US" sz="1800" dirty="0">
                <a:solidFill>
                  <a:srgbClr val="898989"/>
                </a:solidFill>
                <a:latin typeface="Montserrat"/>
                <a:ea typeface="Montserrat"/>
                <a:cs typeface="Montserrat"/>
              </a:rPr>
              <a:t>Geological C02 sequestration</a:t>
            </a:r>
          </a:p>
          <a:p>
            <a:pPr>
              <a:spcBef>
                <a:spcPts val="0"/>
              </a:spcBef>
            </a:pPr>
            <a:r>
              <a:rPr lang="en-US" sz="1800" dirty="0">
                <a:solidFill>
                  <a:srgbClr val="898989"/>
                </a:solidFill>
                <a:latin typeface="Montserrat"/>
                <a:ea typeface="Montserrat"/>
                <a:cs typeface="Montserrat"/>
              </a:rPr>
              <a:t>Cleanup of contaminated environments</a:t>
            </a:r>
          </a:p>
          <a:p>
            <a:pPr marL="0" indent="0" algn="ctr">
              <a:buNone/>
            </a:pPr>
            <a:endParaRPr lang="en-US" sz="1800" dirty="0">
              <a:solidFill>
                <a:schemeClr val="bg2"/>
              </a:solidFill>
            </a:endParaRPr>
          </a:p>
        </p:txBody>
      </p:sp>
      <p:pic>
        <p:nvPicPr>
          <p:cNvPr id="11" name="Picture 10"/>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43450" y="1905532"/>
            <a:ext cx="2400300" cy="2329070"/>
          </a:xfrm>
          <a:prstGeom prst="rect">
            <a:avLst/>
          </a:prstGeom>
          <a:noFill/>
          <a:ln>
            <a:noFill/>
          </a:ln>
        </p:spPr>
      </p:pic>
      <p:sp>
        <p:nvSpPr>
          <p:cNvPr id="12" name="Right Arrow 11"/>
          <p:cNvSpPr/>
          <p:nvPr/>
        </p:nvSpPr>
        <p:spPr>
          <a:xfrm>
            <a:off x="3714751" y="2824978"/>
            <a:ext cx="939068" cy="282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2114551" y="4382409"/>
            <a:ext cx="1289801" cy="300082"/>
          </a:xfrm>
          <a:prstGeom prst="rect">
            <a:avLst/>
          </a:prstGeom>
          <a:noFill/>
        </p:spPr>
        <p:txBody>
          <a:bodyPr wrap="square" rtlCol="0">
            <a:spAutoFit/>
          </a:bodyPr>
          <a:lstStyle/>
          <a:p>
            <a:r>
              <a:rPr lang="en-US" sz="1350" dirty="0"/>
              <a:t>CaCO3.1H2O</a:t>
            </a:r>
          </a:p>
        </p:txBody>
      </p:sp>
      <p:sp>
        <p:nvSpPr>
          <p:cNvPr id="14" name="TextBox 13"/>
          <p:cNvSpPr txBox="1"/>
          <p:nvPr/>
        </p:nvSpPr>
        <p:spPr>
          <a:xfrm>
            <a:off x="5543551" y="4382409"/>
            <a:ext cx="1289801" cy="300082"/>
          </a:xfrm>
          <a:prstGeom prst="rect">
            <a:avLst/>
          </a:prstGeom>
          <a:noFill/>
        </p:spPr>
        <p:txBody>
          <a:bodyPr wrap="square" rtlCol="0">
            <a:spAutoFit/>
          </a:bodyPr>
          <a:lstStyle/>
          <a:p>
            <a:r>
              <a:rPr lang="en-US" sz="1350" dirty="0"/>
              <a:t>CaCO3.12H2O</a:t>
            </a:r>
          </a:p>
        </p:txBody>
      </p:sp>
      <p:pic>
        <p:nvPicPr>
          <p:cNvPr id="15" name="Picture 14"/>
          <p:cNvPicPr>
            <a:picLocks noChangeAspect="1"/>
          </p:cNvPicPr>
          <p:nvPr/>
        </p:nvPicPr>
        <p:blipFill>
          <a:blip r:embed="rId4"/>
          <a:stretch>
            <a:fillRect/>
          </a:stretch>
        </p:blipFill>
        <p:spPr>
          <a:xfrm>
            <a:off x="1428751" y="2171700"/>
            <a:ext cx="1940192" cy="2120052"/>
          </a:xfrm>
          <a:prstGeom prst="rect">
            <a:avLst/>
          </a:prstGeom>
        </p:spPr>
      </p:pic>
      <p:sp>
        <p:nvSpPr>
          <p:cNvPr id="16" name="TextBox 15"/>
          <p:cNvSpPr txBox="1"/>
          <p:nvPr/>
        </p:nvSpPr>
        <p:spPr>
          <a:xfrm>
            <a:off x="2857501" y="1837551"/>
            <a:ext cx="3371849" cy="300082"/>
          </a:xfrm>
          <a:prstGeom prst="rect">
            <a:avLst/>
          </a:prstGeom>
          <a:noFill/>
        </p:spPr>
        <p:txBody>
          <a:bodyPr wrap="square" rtlCol="0">
            <a:spAutoFit/>
          </a:bodyPr>
          <a:lstStyle/>
          <a:p>
            <a:r>
              <a:rPr lang="en-US" sz="1350" dirty="0"/>
              <a:t>Lopez-Berganza, et al. </a:t>
            </a:r>
            <a:r>
              <a:rPr lang="en-US" sz="1350" i="1" dirty="0"/>
              <a:t>J Phys. Chem. A</a:t>
            </a:r>
            <a:r>
              <a:rPr lang="en-US" sz="1350" dirty="0"/>
              <a:t>(2015)</a:t>
            </a:r>
          </a:p>
        </p:txBody>
      </p:sp>
    </p:spTree>
    <p:extLst>
      <p:ext uri="{BB962C8B-B14F-4D97-AF65-F5344CB8AC3E}">
        <p14:creationId xmlns:p14="http://schemas.microsoft.com/office/powerpoint/2010/main" val="1915135003"/>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20" name="Rectangle 119"/>
          <p:cNvSpPr/>
          <p:nvPr/>
        </p:nvSpPr>
        <p:spPr>
          <a:xfrm>
            <a:off x="1371600" y="0"/>
            <a:ext cx="1407319" cy="49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CaCO</a:t>
            </a:r>
            <a:r>
              <a:rPr lang="en-US" sz="1350" baseline="-25000" dirty="0"/>
              <a:t>3</a:t>
            </a:r>
            <a:r>
              <a:rPr lang="en-US" sz="1350" dirty="0"/>
              <a:t>.xH</a:t>
            </a:r>
            <a:r>
              <a:rPr lang="en-US" sz="1350" baseline="-25000" dirty="0"/>
              <a:t>2</a:t>
            </a:r>
            <a:r>
              <a:rPr lang="en-US" sz="1350" dirty="0"/>
              <a:t>O Initial guess</a:t>
            </a:r>
          </a:p>
        </p:txBody>
      </p:sp>
      <p:grpSp>
        <p:nvGrpSpPr>
          <p:cNvPr id="121" name="Group 120"/>
          <p:cNvGrpSpPr/>
          <p:nvPr/>
        </p:nvGrpSpPr>
        <p:grpSpPr>
          <a:xfrm>
            <a:off x="2443161" y="1128713"/>
            <a:ext cx="2571750" cy="1278731"/>
            <a:chOff x="1581148" y="2190750"/>
            <a:chExt cx="3429000" cy="1704975"/>
          </a:xfrm>
          <a:solidFill>
            <a:schemeClr val="bg2">
              <a:lumMod val="25000"/>
            </a:schemeClr>
          </a:solidFill>
        </p:grpSpPr>
        <p:sp>
          <p:nvSpPr>
            <p:cNvPr id="122" name="Rectangle 121"/>
            <p:cNvSpPr/>
            <p:nvPr/>
          </p:nvSpPr>
          <p:spPr>
            <a:xfrm>
              <a:off x="1581148" y="2190750"/>
              <a:ext cx="3429000" cy="1704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Stampede2 Supercomputer</a:t>
              </a:r>
            </a:p>
          </p:txBody>
        </p:sp>
        <p:sp>
          <p:nvSpPr>
            <p:cNvPr id="123" name="Rectangle 122"/>
            <p:cNvSpPr/>
            <p:nvPr/>
          </p:nvSpPr>
          <p:spPr>
            <a:xfrm>
              <a:off x="1962147" y="2565083"/>
              <a:ext cx="2714627" cy="121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TINKER </a:t>
              </a:r>
            </a:p>
            <a:p>
              <a:pPr algn="ctr"/>
              <a:r>
                <a:rPr lang="en-US" sz="1200" dirty="0"/>
                <a:t>Monte Carlo Molecular Mechanics</a:t>
              </a:r>
            </a:p>
            <a:p>
              <a:pPr algn="ctr"/>
              <a:r>
                <a:rPr lang="en-US" sz="1200" dirty="0"/>
                <a:t>(Minimize Torsional Energy in &lt;20,000 steps)</a:t>
              </a:r>
            </a:p>
          </p:txBody>
        </p:sp>
      </p:grpSp>
      <p:cxnSp>
        <p:nvCxnSpPr>
          <p:cNvPr id="124" name="Elbow Connector 123"/>
          <p:cNvCxnSpPr>
            <a:stCxn id="120" idx="2"/>
            <a:endCxn id="122" idx="1"/>
          </p:cNvCxnSpPr>
          <p:nvPr/>
        </p:nvCxnSpPr>
        <p:spPr>
          <a:xfrm rot="16200000" flipH="1">
            <a:off x="1621631" y="946548"/>
            <a:ext cx="1275160" cy="3679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300660" y="1415801"/>
            <a:ext cx="2571750" cy="980123"/>
            <a:chOff x="1581148" y="2190750"/>
            <a:chExt cx="3429000" cy="1704975"/>
          </a:xfrm>
        </p:grpSpPr>
        <p:sp>
          <p:nvSpPr>
            <p:cNvPr id="129" name="Rectangle 128"/>
            <p:cNvSpPr/>
            <p:nvPr/>
          </p:nvSpPr>
          <p:spPr>
            <a:xfrm>
              <a:off x="1581148" y="2190750"/>
              <a:ext cx="3429000" cy="17049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Stampede2 Supercomputer</a:t>
              </a:r>
            </a:p>
          </p:txBody>
        </p:sp>
        <p:sp>
          <p:nvSpPr>
            <p:cNvPr id="130" name="Rectangle 129"/>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DFTB+</a:t>
              </a:r>
            </a:p>
            <a:p>
              <a:pPr algn="ctr"/>
              <a:r>
                <a:rPr lang="en-US" sz="1200" dirty="0"/>
                <a:t>Approximate DFT-Based</a:t>
              </a:r>
            </a:p>
          </p:txBody>
        </p:sp>
      </p:grpSp>
      <p:cxnSp>
        <p:nvCxnSpPr>
          <p:cNvPr id="127" name="Elbow Connector 126"/>
          <p:cNvCxnSpPr>
            <a:stCxn id="122" idx="0"/>
            <a:endCxn id="129" idx="0"/>
          </p:cNvCxnSpPr>
          <p:nvPr/>
        </p:nvCxnSpPr>
        <p:spPr>
          <a:xfrm rot="16200000" flipH="1">
            <a:off x="5014241" y="-156493"/>
            <a:ext cx="287089" cy="2857499"/>
          </a:xfrm>
          <a:prstGeom prst="bentConnector3">
            <a:avLst>
              <a:gd name="adj1" fmla="val -597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3850482" y="714375"/>
            <a:ext cx="2035969" cy="300082"/>
          </a:xfrm>
          <a:prstGeom prst="rect">
            <a:avLst/>
          </a:prstGeom>
          <a:noFill/>
        </p:spPr>
        <p:txBody>
          <a:bodyPr wrap="square" rtlCol="0">
            <a:spAutoFit/>
          </a:bodyPr>
          <a:lstStyle/>
          <a:p>
            <a:endParaRPr lang="en-US" sz="1350" dirty="0"/>
          </a:p>
        </p:txBody>
      </p:sp>
      <p:pic>
        <p:nvPicPr>
          <p:cNvPr id="131" name="Picture 4" descr="http://www5.hmc.edu/ITNews/wp-content/uploads/2012/09/XSED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28751" y="3886200"/>
            <a:ext cx="996287" cy="36379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2" name="Group 131"/>
          <p:cNvGrpSpPr/>
          <p:nvPr/>
        </p:nvGrpSpPr>
        <p:grpSpPr>
          <a:xfrm>
            <a:off x="5300660" y="2395924"/>
            <a:ext cx="2571750" cy="1737409"/>
            <a:chOff x="5391146" y="3880365"/>
            <a:chExt cx="3429000" cy="2316545"/>
          </a:xfrm>
        </p:grpSpPr>
        <p:grpSp>
          <p:nvGrpSpPr>
            <p:cNvPr id="133" name="Group 132"/>
            <p:cNvGrpSpPr/>
            <p:nvPr/>
          </p:nvGrpSpPr>
          <p:grpSpPr>
            <a:xfrm>
              <a:off x="5391146" y="4890080"/>
              <a:ext cx="3429000" cy="1306830"/>
              <a:chOff x="1581148" y="2190750"/>
              <a:chExt cx="3429000" cy="1704975"/>
            </a:xfrm>
          </p:grpSpPr>
          <p:sp>
            <p:nvSpPr>
              <p:cNvPr id="135" name="Rectangle 134"/>
              <p:cNvSpPr/>
              <p:nvPr/>
            </p:nvSpPr>
            <p:spPr>
              <a:xfrm>
                <a:off x="1581148" y="2190750"/>
                <a:ext cx="3429000" cy="1704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dirty="0"/>
                  <a:t>Comet Supercomputer</a:t>
                </a:r>
              </a:p>
            </p:txBody>
          </p:sp>
          <p:sp>
            <p:nvSpPr>
              <p:cNvPr id="136" name="Rectangle 135"/>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Gaussian09</a:t>
                </a:r>
              </a:p>
              <a:p>
                <a:pPr algn="ctr"/>
                <a:r>
                  <a:rPr lang="en-US" sz="1200" dirty="0"/>
                  <a:t>Ab initio Quantum Chemistry</a:t>
                </a:r>
              </a:p>
            </p:txBody>
          </p:sp>
        </p:grpSp>
        <p:cxnSp>
          <p:nvCxnSpPr>
            <p:cNvPr id="134" name="Straight Arrow Connector 133"/>
            <p:cNvCxnSpPr>
              <a:stCxn id="129" idx="2"/>
              <a:endCxn id="135" idx="0"/>
            </p:cNvCxnSpPr>
            <p:nvPr/>
          </p:nvCxnSpPr>
          <p:spPr>
            <a:xfrm>
              <a:off x="7105646" y="3880365"/>
              <a:ext cx="0" cy="1009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38" name="Rectangle 137"/>
          <p:cNvSpPr/>
          <p:nvPr/>
        </p:nvSpPr>
        <p:spPr>
          <a:xfrm>
            <a:off x="2625327" y="2975331"/>
            <a:ext cx="2243137" cy="13358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-2-3 CaCO3 Equilibrium Structures</a:t>
            </a:r>
          </a:p>
          <a:p>
            <a:pPr algn="ctr"/>
            <a:r>
              <a:rPr lang="en-US" sz="1350" dirty="0"/>
              <a:t>-Thermochemistry (E,H,G, etc.)</a:t>
            </a:r>
          </a:p>
          <a:p>
            <a:pPr algn="ctr"/>
            <a:r>
              <a:rPr lang="en-US" sz="1350" dirty="0"/>
              <a:t>-Vibrational Frequencies</a:t>
            </a:r>
          </a:p>
        </p:txBody>
      </p:sp>
      <p:cxnSp>
        <p:nvCxnSpPr>
          <p:cNvPr id="139" name="Straight Arrow Connector 138"/>
          <p:cNvCxnSpPr>
            <a:endCxn id="138" idx="3"/>
          </p:cNvCxnSpPr>
          <p:nvPr/>
        </p:nvCxnSpPr>
        <p:spPr>
          <a:xfrm flipH="1">
            <a:off x="4868463" y="3643271"/>
            <a:ext cx="5607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138" idx="1"/>
          </p:cNvCxnSpPr>
          <p:nvPr/>
        </p:nvCxnSpPr>
        <p:spPr>
          <a:xfrm rot="10800000">
            <a:off x="1550194" y="1"/>
            <a:ext cx="1189433" cy="31289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582339" y="2829799"/>
            <a:ext cx="1335881" cy="300082"/>
          </a:xfrm>
          <a:prstGeom prst="rect">
            <a:avLst/>
          </a:prstGeom>
          <a:noFill/>
        </p:spPr>
        <p:txBody>
          <a:bodyPr wrap="square" rtlCol="0">
            <a:spAutoFit/>
          </a:bodyPr>
          <a:lstStyle/>
          <a:p>
            <a:r>
              <a:rPr lang="en-US" sz="1350" dirty="0"/>
              <a:t>x=x+1</a:t>
            </a:r>
          </a:p>
        </p:txBody>
      </p:sp>
      <p:sp>
        <p:nvSpPr>
          <p:cNvPr id="143" name="TextBox 142"/>
          <p:cNvSpPr txBox="1"/>
          <p:nvPr/>
        </p:nvSpPr>
        <p:spPr>
          <a:xfrm>
            <a:off x="1323064" y="4380253"/>
            <a:ext cx="2255746" cy="230832"/>
          </a:xfrm>
          <a:prstGeom prst="rect">
            <a:avLst/>
          </a:prstGeom>
          <a:noFill/>
        </p:spPr>
        <p:txBody>
          <a:bodyPr wrap="none" rtlCol="0">
            <a:spAutoFit/>
          </a:bodyPr>
          <a:lstStyle/>
          <a:p>
            <a:r>
              <a:rPr lang="en-US" sz="900" dirty="0"/>
              <a:t>Lopez-Berganza, et al. </a:t>
            </a:r>
            <a:r>
              <a:rPr lang="en-US" sz="900" i="1" dirty="0"/>
              <a:t>J Phys. Chem. A</a:t>
            </a:r>
            <a:r>
              <a:rPr lang="en-US" sz="900" dirty="0"/>
              <a:t>(2015)</a:t>
            </a:r>
          </a:p>
        </p:txBody>
      </p:sp>
      <p:pic>
        <p:nvPicPr>
          <p:cNvPr id="145" name="Shape 87"/>
          <p:cNvPicPr preferRelativeResize="0"/>
          <p:nvPr/>
        </p:nvPicPr>
        <p:blipFill>
          <a:blip r:embed="rId4">
            <a:alphaModFix/>
          </a:blip>
          <a:stretch>
            <a:fillRect/>
          </a:stretch>
        </p:blipFill>
        <p:spPr>
          <a:xfrm>
            <a:off x="1543051" y="611445"/>
            <a:ext cx="1306415" cy="349933"/>
          </a:xfrm>
          <a:prstGeom prst="rect">
            <a:avLst/>
          </a:prstGeom>
          <a:solidFill>
            <a:schemeClr val="bg1"/>
          </a:solidFill>
          <a:ln>
            <a:solidFill>
              <a:schemeClr val="accent5"/>
            </a:solidFill>
          </a:ln>
        </p:spPr>
      </p:pic>
      <p:pic>
        <p:nvPicPr>
          <p:cNvPr id="146" name="Shape 87"/>
          <p:cNvPicPr preferRelativeResize="0"/>
          <p:nvPr/>
        </p:nvPicPr>
        <p:blipFill>
          <a:blip r:embed="rId4">
            <a:alphaModFix/>
          </a:blip>
          <a:stretch>
            <a:fillRect/>
          </a:stretch>
        </p:blipFill>
        <p:spPr>
          <a:xfrm>
            <a:off x="5923057" y="742972"/>
            <a:ext cx="1306415" cy="349933"/>
          </a:xfrm>
          <a:prstGeom prst="rect">
            <a:avLst/>
          </a:prstGeom>
          <a:solidFill>
            <a:schemeClr val="bg1"/>
          </a:solidFill>
          <a:ln>
            <a:solidFill>
              <a:schemeClr val="accent5"/>
            </a:solidFill>
          </a:ln>
        </p:spPr>
      </p:pic>
      <p:pic>
        <p:nvPicPr>
          <p:cNvPr id="147" name="Shape 87"/>
          <p:cNvPicPr preferRelativeResize="0"/>
          <p:nvPr/>
        </p:nvPicPr>
        <p:blipFill>
          <a:blip r:embed="rId4">
            <a:alphaModFix/>
          </a:blip>
          <a:stretch>
            <a:fillRect/>
          </a:stretch>
        </p:blipFill>
        <p:spPr>
          <a:xfrm>
            <a:off x="6000751" y="2565197"/>
            <a:ext cx="1306415" cy="349933"/>
          </a:xfrm>
          <a:prstGeom prst="rect">
            <a:avLst/>
          </a:prstGeom>
          <a:solidFill>
            <a:schemeClr val="bg1"/>
          </a:solidFill>
          <a:ln>
            <a:solidFill>
              <a:schemeClr val="accent5"/>
            </a:solidFill>
          </a:ln>
        </p:spPr>
      </p:pic>
      <p:sp>
        <p:nvSpPr>
          <p:cNvPr id="149" name="Shape 74"/>
          <p:cNvSpPr txBox="1">
            <a:spLocks/>
          </p:cNvSpPr>
          <p:nvPr/>
        </p:nvSpPr>
        <p:spPr>
          <a:xfrm>
            <a:off x="3143250" y="73440"/>
            <a:ext cx="5799582" cy="500259"/>
          </a:xfrm>
          <a:prstGeom prst="rect">
            <a:avLst/>
          </a:prstGeom>
        </p:spPr>
        <p:txBody>
          <a:bodyPr vert="horz" lIns="68569" tIns="68569" rIns="68569" bIns="68569" rtlCol="0" anchor="t"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sz="2700" dirty="0">
                <a:solidFill>
                  <a:schemeClr val="accent1"/>
                </a:solidFill>
              </a:rPr>
              <a:t>SEAGrid.org enabled workflow</a:t>
            </a:r>
          </a:p>
        </p:txBody>
      </p:sp>
      <p:cxnSp>
        <p:nvCxnSpPr>
          <p:cNvPr id="151" name="Straight Connector 150"/>
          <p:cNvCxnSpPr/>
          <p:nvPr/>
        </p:nvCxnSpPr>
        <p:spPr>
          <a:xfrm flipV="1">
            <a:off x="3314700" y="560826"/>
            <a:ext cx="4286250" cy="128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87197"/>
      </p:ext>
    </p:extLst>
  </p:cSld>
  <p:clrMapOvr>
    <a:masterClrMapping/>
  </p:clrMapOvr>
  <p:transition spd="slow" advClick="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0937"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Browser</a:t>
            </a:r>
          </a:p>
        </p:txBody>
      </p:sp>
      <p:sp>
        <p:nvSpPr>
          <p:cNvPr id="5" name="Rectangle 4"/>
          <p:cNvSpPr/>
          <p:nvPr/>
        </p:nvSpPr>
        <p:spPr>
          <a:xfrm>
            <a:off x="2850937"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Web Interface Server</a:t>
            </a:r>
          </a:p>
        </p:txBody>
      </p:sp>
      <p:sp>
        <p:nvSpPr>
          <p:cNvPr id="6" name="Rectangle 5"/>
          <p:cNvSpPr/>
          <p:nvPr/>
        </p:nvSpPr>
        <p:spPr>
          <a:xfrm>
            <a:off x="2850937"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Application Server</a:t>
            </a:r>
          </a:p>
        </p:txBody>
      </p:sp>
      <p:sp>
        <p:nvSpPr>
          <p:cNvPr id="7" name="Rectangle 6"/>
          <p:cNvSpPr/>
          <p:nvPr/>
        </p:nvSpPr>
        <p:spPr>
          <a:xfrm>
            <a:off x="2850937"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Server SDK</a:t>
            </a:r>
          </a:p>
        </p:txBody>
      </p:sp>
      <p:sp>
        <p:nvSpPr>
          <p:cNvPr id="8" name="Rectangle 7"/>
          <p:cNvSpPr/>
          <p:nvPr/>
        </p:nvSpPr>
        <p:spPr>
          <a:xfrm>
            <a:off x="2850937" y="1544943"/>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Client SDK</a:t>
            </a:r>
          </a:p>
        </p:txBody>
      </p:sp>
      <p:sp>
        <p:nvSpPr>
          <p:cNvPr id="9" name="Rectangle 8"/>
          <p:cNvSpPr/>
          <p:nvPr/>
        </p:nvSpPr>
        <p:spPr>
          <a:xfrm>
            <a:off x="1485901"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IU: Big Red 3</a:t>
            </a:r>
          </a:p>
        </p:txBody>
      </p:sp>
      <p:sp>
        <p:nvSpPr>
          <p:cNvPr id="10" name="Rectangle 9"/>
          <p:cNvSpPr/>
          <p:nvPr/>
        </p:nvSpPr>
        <p:spPr>
          <a:xfrm>
            <a:off x="2850937"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Resource Plugins</a:t>
            </a:r>
          </a:p>
        </p:txBody>
      </p:sp>
      <p:sp>
        <p:nvSpPr>
          <p:cNvPr id="12" name="Rectangle 11"/>
          <p:cNvSpPr/>
          <p:nvPr/>
        </p:nvSpPr>
        <p:spPr>
          <a:xfrm>
            <a:off x="3094533"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Stampede2</a:t>
            </a:r>
          </a:p>
        </p:txBody>
      </p:sp>
      <p:sp>
        <p:nvSpPr>
          <p:cNvPr id="13" name="Rectangle 12"/>
          <p:cNvSpPr/>
          <p:nvPr/>
        </p:nvSpPr>
        <p:spPr>
          <a:xfrm>
            <a:off x="4756734"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XSEDE: Comet</a:t>
            </a:r>
          </a:p>
        </p:txBody>
      </p:sp>
      <p:sp>
        <p:nvSpPr>
          <p:cNvPr id="14" name="Rectangle 13"/>
          <p:cNvSpPr/>
          <p:nvPr/>
        </p:nvSpPr>
        <p:spPr>
          <a:xfrm>
            <a:off x="6497365" y="430553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Juelich</a:t>
            </a:r>
            <a:r>
              <a:rPr lang="en-US" sz="1350" dirty="0"/>
              <a:t>: </a:t>
            </a:r>
            <a:r>
              <a:rPr lang="en-US" sz="1350" dirty="0" err="1"/>
              <a:t>Jureca</a:t>
            </a:r>
            <a:endParaRPr lang="en-US" sz="1350" dirty="0"/>
          </a:p>
        </p:txBody>
      </p:sp>
      <p:cxnSp>
        <p:nvCxnSpPr>
          <p:cNvPr id="17" name="Straight Arrow Connector 16"/>
          <p:cNvCxnSpPr>
            <a:stCxn id="4" idx="2"/>
            <a:endCxn id="5" idx="0"/>
          </p:cNvCxnSpPr>
          <p:nvPr/>
        </p:nvCxnSpPr>
        <p:spPr>
          <a:xfrm>
            <a:off x="4498287" y="605696"/>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498287"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066268" y="3530511"/>
            <a:ext cx="2432019"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3674901" y="3530511"/>
            <a:ext cx="823387"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498288" y="3530511"/>
            <a:ext cx="838814"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498287" y="3530511"/>
            <a:ext cx="2579446" cy="7750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15409" y="716563"/>
            <a:ext cx="634148" cy="300082"/>
          </a:xfrm>
          <a:prstGeom prst="rect">
            <a:avLst/>
          </a:prstGeom>
          <a:noFill/>
        </p:spPr>
        <p:txBody>
          <a:bodyPr wrap="none" rtlCol="0">
            <a:spAutoFit/>
          </a:bodyPr>
          <a:lstStyle/>
          <a:p>
            <a:r>
              <a:rPr lang="en-US" sz="1350" dirty="0"/>
              <a:t>HTTPS</a:t>
            </a:r>
          </a:p>
        </p:txBody>
      </p:sp>
      <p:sp>
        <p:nvSpPr>
          <p:cNvPr id="34" name="TextBox 33"/>
          <p:cNvSpPr txBox="1"/>
          <p:nvPr/>
        </p:nvSpPr>
        <p:spPr>
          <a:xfrm>
            <a:off x="4815409" y="2053453"/>
            <a:ext cx="1238865" cy="300082"/>
          </a:xfrm>
          <a:prstGeom prst="rect">
            <a:avLst/>
          </a:prstGeom>
          <a:noFill/>
        </p:spPr>
        <p:txBody>
          <a:bodyPr wrap="none" rtlCol="0">
            <a:spAutoFit/>
          </a:bodyPr>
          <a:lstStyle/>
          <a:p>
            <a:r>
              <a:rPr lang="en-US" sz="1350" dirty="0"/>
              <a:t>HTTP or TCP/IP</a:t>
            </a:r>
          </a:p>
        </p:txBody>
      </p:sp>
    </p:spTree>
    <p:extLst>
      <p:ext uri="{BB962C8B-B14F-4D97-AF65-F5344CB8AC3E}">
        <p14:creationId xmlns:p14="http://schemas.microsoft.com/office/powerpoint/2010/main" val="48860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374" y="92076"/>
            <a:ext cx="7886700" cy="993775"/>
          </a:xfrm>
        </p:spPr>
        <p:txBody>
          <a:bodyPr/>
          <a:lstStyle/>
          <a:p>
            <a:r>
              <a:rPr lang="en-US" dirty="0"/>
              <a:t>Challenges for Science Gateways</a:t>
            </a:r>
          </a:p>
        </p:txBody>
      </p:sp>
      <p:sp>
        <p:nvSpPr>
          <p:cNvPr id="3" name="Content Placeholder 2"/>
          <p:cNvSpPr>
            <a:spLocks noGrp="1"/>
          </p:cNvSpPr>
          <p:nvPr>
            <p:ph idx="1"/>
          </p:nvPr>
        </p:nvSpPr>
        <p:spPr>
          <a:xfrm>
            <a:off x="359924" y="901025"/>
            <a:ext cx="8229600" cy="3394472"/>
          </a:xfrm>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r>
              <a:rPr lang="en-US" dirty="0"/>
              <a:t>Providing a rich user experience </a:t>
            </a:r>
          </a:p>
          <a:p>
            <a:r>
              <a:rPr lang="en-US" dirty="0"/>
              <a:t>Defining an API for the application server</a:t>
            </a:r>
          </a:p>
          <a:p>
            <a:r>
              <a:rPr lang="en-US" dirty="0"/>
              <a:t>Defining the right sub-components for the application server.</a:t>
            </a:r>
          </a:p>
          <a:p>
            <a:r>
              <a:rPr lang="en-US" dirty="0"/>
              <a:t>Implementing the components, wiring them together correctly.</a:t>
            </a:r>
          </a:p>
          <a:p>
            <a:r>
              <a:rPr lang="en-US" dirty="0"/>
              <a:t>Supporting multiple gateway tenants</a:t>
            </a:r>
          </a:p>
          <a:p>
            <a:r>
              <a:rPr lang="en-US" dirty="0"/>
              <a:t>Fault tolerance for components</a:t>
            </a:r>
          </a:p>
          <a:p>
            <a:r>
              <a:rPr lang="en-US" dirty="0"/>
              <a:t>State management (“transactions”)</a:t>
            </a:r>
          </a:p>
          <a:p>
            <a:r>
              <a:rPr lang="en-US" dirty="0"/>
              <a:t>Continuous integration and deployment</a:t>
            </a:r>
          </a:p>
          <a:p>
            <a:r>
              <a:rPr lang="en-US" dirty="0"/>
              <a:t>Security management</a:t>
            </a:r>
          </a:p>
        </p:txBody>
      </p:sp>
    </p:spTree>
    <p:extLst>
      <p:ext uri="{BB962C8B-B14F-4D97-AF65-F5344CB8AC3E}">
        <p14:creationId xmlns:p14="http://schemas.microsoft.com/office/powerpoint/2010/main" val="406189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Goal 1: Apply basic distributed computing concepts to Science Gateways.</a:t>
            </a:r>
          </a:p>
        </p:txBody>
      </p:sp>
      <p:pic>
        <p:nvPicPr>
          <p:cNvPr id="6" name="Picture 5"/>
          <p:cNvPicPr>
            <a:picLocks noChangeAspect="1"/>
          </p:cNvPicPr>
          <p:nvPr/>
        </p:nvPicPr>
        <p:blipFill>
          <a:blip r:embed="rId2"/>
          <a:stretch>
            <a:fillRect/>
          </a:stretch>
        </p:blipFill>
        <p:spPr>
          <a:xfrm>
            <a:off x="2683673" y="1371600"/>
            <a:ext cx="3776653" cy="2825496"/>
          </a:xfrm>
          <a:prstGeom prst="rect">
            <a:avLst/>
          </a:prstGeom>
        </p:spPr>
      </p:pic>
    </p:spTree>
    <p:extLst>
      <p:ext uri="{BB962C8B-B14F-4D97-AF65-F5344CB8AC3E}">
        <p14:creationId xmlns:p14="http://schemas.microsoft.com/office/powerpoint/2010/main" val="107043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0C1DD4B-DF0B-6D4F-91ED-5CFD625AAB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74247" y="228791"/>
            <a:ext cx="2628900" cy="762000"/>
          </a:xfrm>
          <a:prstGeom prst="rect">
            <a:avLst/>
          </a:prstGeom>
        </p:spPr>
      </p:pic>
      <p:pic>
        <p:nvPicPr>
          <p:cNvPr id="5" name="Picture 4">
            <a:extLst>
              <a:ext uri="{FF2B5EF4-FFF2-40B4-BE49-F238E27FC236}">
                <a16:creationId xmlns:a16="http://schemas.microsoft.com/office/drawing/2014/main" id="{E51A9B74-4B24-3945-8B01-AEEE2F58E296}"/>
              </a:ext>
            </a:extLst>
          </p:cNvPr>
          <p:cNvPicPr>
            <a:picLocks noChangeAspect="1"/>
          </p:cNvPicPr>
          <p:nvPr/>
        </p:nvPicPr>
        <p:blipFill>
          <a:blip r:embed="rId4"/>
          <a:stretch>
            <a:fillRect/>
          </a:stretch>
        </p:blipFill>
        <p:spPr>
          <a:xfrm>
            <a:off x="404622" y="1962912"/>
            <a:ext cx="8460758" cy="2969514"/>
          </a:xfrm>
          <a:prstGeom prst="rect">
            <a:avLst/>
          </a:prstGeom>
        </p:spPr>
      </p:pic>
      <p:sp>
        <p:nvSpPr>
          <p:cNvPr id="7" name="Title 2">
            <a:extLst>
              <a:ext uri="{FF2B5EF4-FFF2-40B4-BE49-F238E27FC236}">
                <a16:creationId xmlns:a16="http://schemas.microsoft.com/office/drawing/2014/main" id="{076EDE1A-2806-CD47-9CAD-6F35DBF5EB4E}"/>
              </a:ext>
            </a:extLst>
          </p:cNvPr>
          <p:cNvSpPr txBox="1">
            <a:spLocks/>
          </p:cNvSpPr>
          <p:nvPr/>
        </p:nvSpPr>
        <p:spPr>
          <a:xfrm>
            <a:off x="691651" y="1060831"/>
            <a:ext cx="7886700" cy="993775"/>
          </a:xfrm>
          <a:prstGeom prst="rect">
            <a:avLst/>
          </a:prstGeom>
        </p:spPr>
        <p:txBody>
          <a:bodyPr/>
          <a:lst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a:lstStyle>
          <a:p>
            <a:r>
              <a:rPr lang="en-US" dirty="0"/>
              <a:t>Science Engineering Cloud based on OpenStack</a:t>
            </a:r>
          </a:p>
        </p:txBody>
      </p:sp>
    </p:spTree>
    <p:extLst>
      <p:ext uri="{BB962C8B-B14F-4D97-AF65-F5344CB8AC3E}">
        <p14:creationId xmlns:p14="http://schemas.microsoft.com/office/powerpoint/2010/main" val="20468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a:bodyPr>
          <a:lstStyle/>
          <a:p>
            <a:r>
              <a:rPr lang="en-US" dirty="0"/>
              <a:t>What To Expect</a:t>
            </a:r>
          </a:p>
          <a:p>
            <a:r>
              <a:rPr lang="en-US" dirty="0"/>
              <a:t>Course Logistics</a:t>
            </a:r>
          </a:p>
          <a:p>
            <a:r>
              <a:rPr lang="en-US" dirty="0"/>
              <a:t>Course Topic Overview</a:t>
            </a:r>
          </a:p>
          <a:p>
            <a:r>
              <a:rPr lang="en-US" dirty="0"/>
              <a:t>Open Discussion</a:t>
            </a:r>
          </a:p>
        </p:txBody>
      </p:sp>
    </p:spTree>
    <p:extLst>
      <p:ext uri="{BB962C8B-B14F-4D97-AF65-F5344CB8AC3E}">
        <p14:creationId xmlns:p14="http://schemas.microsoft.com/office/powerpoint/2010/main" val="1069865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191" y="145915"/>
            <a:ext cx="8223521" cy="1299857"/>
          </a:xfrm>
        </p:spPr>
        <p:txBody>
          <a:bodyPr>
            <a:normAutofit fontScale="90000"/>
          </a:bodyPr>
          <a:lstStyle/>
          <a:p>
            <a:r>
              <a:rPr lang="en-US" dirty="0"/>
              <a:t>Goal 2: Apply new architectures, methodologies, and technologies to Science Gateways: </a:t>
            </a:r>
            <a:r>
              <a:rPr lang="en-US" dirty="0" err="1"/>
              <a:t>Microservices</a:t>
            </a:r>
            <a:r>
              <a:rPr lang="en-US" dirty="0"/>
              <a:t>, DevOps</a:t>
            </a:r>
          </a:p>
        </p:txBody>
      </p:sp>
      <p:pic>
        <p:nvPicPr>
          <p:cNvPr id="6" name="Picture 5"/>
          <p:cNvPicPr>
            <a:picLocks noChangeAspect="1"/>
          </p:cNvPicPr>
          <p:nvPr/>
        </p:nvPicPr>
        <p:blipFill>
          <a:blip r:embed="rId2"/>
          <a:stretch>
            <a:fillRect/>
          </a:stretch>
        </p:blipFill>
        <p:spPr>
          <a:xfrm>
            <a:off x="2793005" y="1608807"/>
            <a:ext cx="3581400" cy="2686050"/>
          </a:xfrm>
          <a:prstGeom prst="rect">
            <a:avLst/>
          </a:prstGeom>
        </p:spPr>
      </p:pic>
    </p:spTree>
    <p:extLst>
      <p:ext uri="{BB962C8B-B14F-4D97-AF65-F5344CB8AC3E}">
        <p14:creationId xmlns:p14="http://schemas.microsoft.com/office/powerpoint/2010/main" val="3921448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Goal 3:  Teach open source software practices</a:t>
            </a:r>
          </a:p>
        </p:txBody>
      </p:sp>
      <p:pic>
        <p:nvPicPr>
          <p:cNvPr id="9" name="Picture 8"/>
          <p:cNvPicPr>
            <a:picLocks noChangeAspect="1"/>
          </p:cNvPicPr>
          <p:nvPr/>
        </p:nvPicPr>
        <p:blipFill>
          <a:blip r:embed="rId2"/>
          <a:stretch>
            <a:fillRect/>
          </a:stretch>
        </p:blipFill>
        <p:spPr>
          <a:xfrm>
            <a:off x="2264440" y="1600200"/>
            <a:ext cx="4615120" cy="1443038"/>
          </a:xfrm>
          <a:prstGeom prst="rect">
            <a:avLst/>
          </a:prstGeom>
        </p:spPr>
      </p:pic>
    </p:spTree>
    <p:extLst>
      <p:ext uri="{BB962C8B-B14F-4D97-AF65-F5344CB8AC3E}">
        <p14:creationId xmlns:p14="http://schemas.microsoft.com/office/powerpoint/2010/main" val="6950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Do We Teach This Class?</a:t>
            </a:r>
          </a:p>
        </p:txBody>
      </p:sp>
      <p:sp>
        <p:nvSpPr>
          <p:cNvPr id="4" name="Subtitle 3"/>
          <p:cNvSpPr>
            <a:spLocks noGrp="1"/>
          </p:cNvSpPr>
          <p:nvPr>
            <p:ph type="subTitle" idx="1"/>
          </p:nvPr>
        </p:nvSpPr>
        <p:spPr/>
        <p:txBody>
          <a:bodyPr anchor="ctr"/>
          <a:lstStyle/>
          <a:p>
            <a:pPr marL="342900" indent="-342900">
              <a:buFont typeface="+mj-lt"/>
              <a:buAutoNum type="arabicPeriod"/>
            </a:pPr>
            <a:r>
              <a:rPr lang="en-US" dirty="0"/>
              <a:t>We are looking for students who like what we do and want to contribute to Apache Airavata.</a:t>
            </a:r>
          </a:p>
          <a:p>
            <a:pPr marL="342900" indent="-342900">
              <a:buFont typeface="+mj-lt"/>
              <a:buAutoNum type="arabicPeriod"/>
            </a:pPr>
            <a:r>
              <a:rPr lang="en-US" dirty="0"/>
              <a:t>Technologies change, and we need to keep up ourselves.</a:t>
            </a:r>
          </a:p>
          <a:p>
            <a:endParaRPr lang="en-US" dirty="0"/>
          </a:p>
        </p:txBody>
      </p:sp>
    </p:spTree>
    <p:extLst>
      <p:ext uri="{BB962C8B-B14F-4D97-AF65-F5344CB8AC3E}">
        <p14:creationId xmlns:p14="http://schemas.microsoft.com/office/powerpoint/2010/main" val="1796770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2" name="Title 1"/>
          <p:cNvSpPr>
            <a:spLocks noGrp="1"/>
          </p:cNvSpPr>
          <p:nvPr>
            <p:ph type="title"/>
          </p:nvPr>
        </p:nvSpPr>
        <p:spPr>
          <a:xfrm>
            <a:off x="0" y="0"/>
            <a:ext cx="9144000" cy="993775"/>
          </a:xfrm>
        </p:spPr>
        <p:txBody>
          <a:bodyPr/>
          <a:lstStyle/>
          <a:p>
            <a:pPr algn="ctr"/>
            <a:r>
              <a:rPr lang="en-US" dirty="0"/>
              <a:t>What Is Apache </a:t>
            </a:r>
            <a:r>
              <a:rPr lang="en-US" dirty="0" err="1"/>
              <a:t>Airavata</a:t>
            </a:r>
            <a:r>
              <a:rPr lang="en-US" dirty="0"/>
              <a:t>?</a:t>
            </a:r>
          </a:p>
        </p:txBody>
      </p:sp>
      <p:sp>
        <p:nvSpPr>
          <p:cNvPr id="152" name="Shape 152"/>
          <p:cNvSpPr txBox="1">
            <a:spLocks noGrp="1"/>
          </p:cNvSpPr>
          <p:nvPr>
            <p:ph sz="half" idx="1"/>
          </p:nvPr>
        </p:nvSpPr>
        <p:spPr>
          <a:xfrm>
            <a:off x="457200" y="1074604"/>
            <a:ext cx="8229599" cy="2468696"/>
          </a:xfrm>
          <a:prstGeom prst="rect">
            <a:avLst/>
          </a:prstGeom>
          <a:noFill/>
          <a:ln>
            <a:noFill/>
          </a:ln>
        </p:spPr>
        <p:txBody>
          <a:bodyPr vert="horz" lIns="68569" tIns="34275" rIns="68569" bIns="34275" rtlCol="0" anchor="t" anchorCtr="0">
            <a:normAutofit fontScale="92500" lnSpcReduction="10000"/>
          </a:bodyPr>
          <a:lstStyle/>
          <a:p>
            <a:pPr>
              <a:spcBef>
                <a:spcPts val="360"/>
              </a:spcBef>
              <a:buClr>
                <a:schemeClr val="dk1"/>
              </a:buClr>
              <a:buSzPct val="109848"/>
            </a:pPr>
            <a:r>
              <a:rPr lang="en-US" b="0" i="0" u="none" strike="noStrike" cap="none" baseline="0" dirty="0">
                <a:solidFill>
                  <a:schemeClr val="dk2"/>
                </a:solidFill>
                <a:latin typeface="Calibri"/>
                <a:ea typeface="Calibri"/>
                <a:cs typeface="Calibri"/>
                <a:sym typeface="Calibri"/>
                <a:rtl val="0"/>
              </a:rPr>
              <a:t>Open</a:t>
            </a:r>
            <a:r>
              <a:rPr lang="en-US" b="0" i="0" u="none" strike="noStrike" cap="none" dirty="0">
                <a:solidFill>
                  <a:schemeClr val="dk2"/>
                </a:solidFill>
                <a:latin typeface="Calibri"/>
                <a:ea typeface="Calibri"/>
                <a:cs typeface="Calibri"/>
                <a:sym typeface="Calibri"/>
                <a:rtl val="0"/>
              </a:rPr>
              <a:t> source middleware to support Science Gateways</a:t>
            </a:r>
            <a:endParaRPr lang="en-US" b="0" i="0" u="none" strike="noStrike" cap="none" baseline="0" dirty="0">
              <a:solidFill>
                <a:schemeClr val="dk2"/>
              </a:solidFill>
              <a:latin typeface="Calibri"/>
              <a:ea typeface="Calibri"/>
              <a:cs typeface="Calibri"/>
              <a:sym typeface="Calibri"/>
              <a:rtl val="0"/>
            </a:endParaRP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Compose, manage, execute, and monitor distributed, computational workflows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Wrap legacy command line scientific applications with Web services.</a:t>
            </a:r>
          </a:p>
          <a:p>
            <a:pPr lvl="1">
              <a:spcBef>
                <a:spcPts val="420"/>
              </a:spcBef>
              <a:buClr>
                <a:schemeClr val="dk1"/>
              </a:buClr>
              <a:buSzPct val="108974"/>
              <a:buFont typeface="Arial"/>
              <a:buChar char="•"/>
            </a:pPr>
            <a:r>
              <a:rPr lang="en-US" b="0" i="0" u="none" strike="noStrike" cap="none" baseline="0" dirty="0">
                <a:solidFill>
                  <a:schemeClr val="dk2"/>
                </a:solidFill>
                <a:latin typeface="Calibri"/>
                <a:ea typeface="Calibri"/>
                <a:cs typeface="Calibri"/>
                <a:sym typeface="Calibri"/>
                <a:rtl val="0"/>
              </a:rPr>
              <a:t>Run jobs on computational resources ranging from local resources to computational grids and clouds</a:t>
            </a:r>
          </a:p>
          <a:p>
            <a:pPr lvl="1">
              <a:spcBef>
                <a:spcPts val="420"/>
              </a:spcBef>
              <a:buClr>
                <a:schemeClr val="dk1"/>
              </a:buClr>
              <a:buSzPct val="108974"/>
              <a:buFont typeface="Arial"/>
              <a:buChar char="•"/>
            </a:pPr>
            <a:r>
              <a:rPr lang="en-US" dirty="0">
                <a:solidFill>
                  <a:schemeClr val="dk2"/>
                </a:solidFill>
                <a:latin typeface="Calibri"/>
                <a:ea typeface="Calibri"/>
                <a:cs typeface="Calibri"/>
                <a:sym typeface="Calibri"/>
                <a:rtl val="0"/>
              </a:rPr>
              <a:t>Record, preserve, search, and share metadata about computational experiments</a:t>
            </a:r>
            <a:endParaRPr lang="en-US" b="0" i="0" u="none" strike="noStrike" cap="none" baseline="0" dirty="0">
              <a:solidFill>
                <a:schemeClr val="dk2"/>
              </a:solidFill>
              <a:latin typeface="Calibri"/>
              <a:ea typeface="Calibri"/>
              <a:cs typeface="Calibri"/>
              <a:sym typeface="Calibri"/>
              <a:rtl val="0"/>
            </a:endParaRPr>
          </a:p>
          <a:p>
            <a:pPr indent="-214313">
              <a:spcBef>
                <a:spcPts val="420"/>
              </a:spcBef>
              <a:buClr>
                <a:schemeClr val="dk1"/>
              </a:buClr>
              <a:buSzPct val="108974"/>
            </a:pPr>
            <a:r>
              <a:rPr lang="en-US" dirty="0">
                <a:solidFill>
                  <a:schemeClr val="dk2"/>
                </a:solidFill>
                <a:latin typeface="Calibri"/>
                <a:ea typeface="Calibri"/>
                <a:cs typeface="Calibri"/>
                <a:sym typeface="Calibri"/>
                <a:rtl val="0"/>
              </a:rPr>
              <a:t>Hosted version of Apache Airavata provides multi-tenanted Platform as a Service.</a:t>
            </a:r>
          </a:p>
          <a:p>
            <a:pPr lvl="1">
              <a:spcBef>
                <a:spcPts val="420"/>
              </a:spcBef>
              <a:buClr>
                <a:schemeClr val="dk1"/>
              </a:buClr>
              <a:buSzPct val="108974"/>
            </a:pPr>
            <a:r>
              <a:rPr lang="en-US" b="0" i="0" u="none" strike="noStrike" cap="none" baseline="0" dirty="0">
                <a:solidFill>
                  <a:schemeClr val="dk2"/>
                </a:solidFill>
                <a:latin typeface="Calibri"/>
                <a:ea typeface="Calibri"/>
                <a:cs typeface="Calibri"/>
                <a:sym typeface="Calibri"/>
                <a:rtl val="0"/>
              </a:rPr>
              <a:t>SciGaP</a:t>
            </a:r>
          </a:p>
        </p:txBody>
      </p:sp>
      <p:pic>
        <p:nvPicPr>
          <p:cNvPr id="6" name="Shape 78"/>
          <p:cNvPicPr preferRelativeResize="0"/>
          <p:nvPr/>
        </p:nvPicPr>
        <p:blipFill rotWithShape="1">
          <a:blip r:embed="rId3">
            <a:alphaModFix/>
          </a:blip>
          <a:srcRect/>
          <a:stretch/>
        </p:blipFill>
        <p:spPr>
          <a:xfrm>
            <a:off x="2328861" y="3071103"/>
            <a:ext cx="4486275" cy="1123950"/>
          </a:xfrm>
          <a:prstGeom prst="rect">
            <a:avLst/>
          </a:prstGeom>
          <a:noFill/>
          <a:ln>
            <a:noFill/>
          </a:ln>
        </p:spPr>
      </p:pic>
    </p:spTree>
    <p:extLst>
      <p:ext uri="{BB962C8B-B14F-4D97-AF65-F5344CB8AC3E}">
        <p14:creationId xmlns:p14="http://schemas.microsoft.com/office/powerpoint/2010/main" val="1797518737"/>
      </p:ext>
    </p:extLst>
  </p:cSld>
  <p:clrMapOvr>
    <a:masterClrMapping/>
  </p:clrMapOvr>
  <p:transition spd="slow" advClick="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4D8592-57EE-DA48-8D53-632359C4EFAA}"/>
              </a:ext>
            </a:extLst>
          </p:cNvPr>
          <p:cNvSpPr>
            <a:spLocks noGrp="1"/>
          </p:cNvSpPr>
          <p:nvPr>
            <p:ph type="ctrTitle"/>
          </p:nvPr>
        </p:nvSpPr>
        <p:spPr/>
        <p:txBody>
          <a:bodyPr/>
          <a:lstStyle/>
          <a:p>
            <a:r>
              <a:rPr lang="en-US" dirty="0"/>
              <a:t>The Changing Way for Developing and Delivering Software</a:t>
            </a:r>
          </a:p>
        </p:txBody>
      </p:sp>
      <p:sp>
        <p:nvSpPr>
          <p:cNvPr id="5" name="Subtitle 4">
            <a:extLst>
              <a:ext uri="{FF2B5EF4-FFF2-40B4-BE49-F238E27FC236}">
                <a16:creationId xmlns:a16="http://schemas.microsoft.com/office/drawing/2014/main" id="{4277AB36-6B4A-454E-8061-8086B4D7914A}"/>
              </a:ext>
            </a:extLst>
          </p:cNvPr>
          <p:cNvSpPr>
            <a:spLocks noGrp="1"/>
          </p:cNvSpPr>
          <p:nvPr>
            <p:ph type="subTitle" idx="1"/>
          </p:nvPr>
        </p:nvSpPr>
        <p:spPr/>
        <p:txBody>
          <a:bodyPr anchor="ctr"/>
          <a:lstStyle/>
          <a:p>
            <a:r>
              <a:rPr lang="en-US" dirty="0"/>
              <a:t>Microservices vs Monolithic Applications</a:t>
            </a:r>
          </a:p>
        </p:txBody>
      </p:sp>
    </p:spTree>
    <p:extLst>
      <p:ext uri="{BB962C8B-B14F-4D97-AF65-F5344CB8AC3E}">
        <p14:creationId xmlns:p14="http://schemas.microsoft.com/office/powerpoint/2010/main" val="576322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54" y="109268"/>
            <a:ext cx="7886700" cy="993775"/>
          </a:xfrm>
        </p:spPr>
        <p:txBody>
          <a:bodyPr/>
          <a:lstStyle/>
          <a:p>
            <a:r>
              <a:rPr lang="en-US" dirty="0"/>
              <a:t>Monolithic Applications: Traditional Software Releases</a:t>
            </a:r>
          </a:p>
        </p:txBody>
      </p:sp>
      <p:sp>
        <p:nvSpPr>
          <p:cNvPr id="3" name="Content Placeholder 2"/>
          <p:cNvSpPr>
            <a:spLocks noGrp="1"/>
          </p:cNvSpPr>
          <p:nvPr>
            <p:ph idx="1"/>
          </p:nvPr>
        </p:nvSpPr>
        <p:spPr>
          <a:xfrm>
            <a:off x="375731" y="1174665"/>
            <a:ext cx="6772972" cy="3263504"/>
          </a:xfrm>
        </p:spPr>
        <p:txBody>
          <a:bodyPr>
            <a:normAutofit fontScale="92500" lnSpcReduction="10000"/>
          </a:bodyPr>
          <a:lstStyle/>
          <a:p>
            <a:r>
              <a:rPr lang="en-US" dirty="0"/>
              <a:t>Software runs on clients’ systems</a:t>
            </a:r>
          </a:p>
          <a:p>
            <a:r>
              <a:rPr lang="en-US" dirty="0"/>
              <a:t>Software releases may be frequent, but they are still distinct</a:t>
            </a:r>
          </a:p>
          <a:p>
            <a:pPr lvl="1"/>
            <a:r>
              <a:rPr lang="en-US" dirty="0"/>
              <a:t>Firefox </a:t>
            </a:r>
          </a:p>
          <a:p>
            <a:pPr lvl="1"/>
            <a:r>
              <a:rPr lang="en-US" dirty="0"/>
              <a:t>OS system upgrades</a:t>
            </a:r>
          </a:p>
          <a:p>
            <a:r>
              <a:rPr lang="en-US" dirty="0"/>
              <a:t> Traditional release cycles</a:t>
            </a:r>
          </a:p>
          <a:p>
            <a:pPr lvl="1"/>
            <a:r>
              <a:rPr lang="en-US" dirty="0"/>
              <a:t>Extensive testing</a:t>
            </a:r>
          </a:p>
          <a:p>
            <a:pPr lvl="1"/>
            <a:r>
              <a:rPr lang="en-US" dirty="0"/>
              <a:t>Alpha, beta, release candidates, and full releases</a:t>
            </a:r>
          </a:p>
          <a:p>
            <a:r>
              <a:rPr lang="en-US" dirty="0"/>
              <a:t>Extensive recompiling and testing required after code changes</a:t>
            </a:r>
          </a:p>
          <a:p>
            <a:r>
              <a:rPr lang="en-US" dirty="0"/>
              <a:t>Code changes require the entire release cycle to be repeated</a:t>
            </a:r>
          </a:p>
          <a:p>
            <a:endParaRPr lang="en-US" dirty="0"/>
          </a:p>
        </p:txBody>
      </p:sp>
      <p:pic>
        <p:nvPicPr>
          <p:cNvPr id="5" name="Picture 4"/>
          <p:cNvPicPr>
            <a:picLocks noChangeAspect="1"/>
          </p:cNvPicPr>
          <p:nvPr/>
        </p:nvPicPr>
        <p:blipFill>
          <a:blip r:embed="rId2"/>
          <a:stretch>
            <a:fillRect/>
          </a:stretch>
        </p:blipFill>
        <p:spPr>
          <a:xfrm>
            <a:off x="6526556" y="1828800"/>
            <a:ext cx="2416207" cy="2510589"/>
          </a:xfrm>
          <a:prstGeom prst="rect">
            <a:avLst/>
          </a:prstGeom>
        </p:spPr>
      </p:pic>
    </p:spTree>
    <p:extLst>
      <p:ext uri="{BB962C8B-B14F-4D97-AF65-F5344CB8AC3E}">
        <p14:creationId xmlns:p14="http://schemas.microsoft.com/office/powerpoint/2010/main" val="1693430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1135929"/>
            <a:ext cx="7886700" cy="2897187"/>
          </a:xfrm>
        </p:spPr>
        <p:txBody>
          <a:bodyPr>
            <a:normAutofit/>
          </a:bodyPr>
          <a:lstStyle/>
          <a:p>
            <a:r>
              <a:rPr lang="en-US" dirty="0"/>
              <a:t>Does your software run as an online service?</a:t>
            </a:r>
          </a:p>
          <a:p>
            <a:r>
              <a:rPr lang="en-US" dirty="0"/>
              <a:t>Traditional release cycles don’t work well</a:t>
            </a:r>
          </a:p>
          <a:p>
            <a:pPr lvl="1"/>
            <a:r>
              <a:rPr lang="en-US" dirty="0"/>
              <a:t>May make releases many times per day</a:t>
            </a:r>
          </a:p>
          <a:p>
            <a:pPr lvl="1"/>
            <a:r>
              <a:rPr lang="en-US" dirty="0"/>
              <a:t>Test-release-deploy takes too long</a:t>
            </a:r>
          </a:p>
          <a:p>
            <a:r>
              <a:rPr lang="en-US" dirty="0"/>
              <a:t>You can be a little more tolerant of bugs discovered after release if you can fix quickly or roll back quickly.</a:t>
            </a:r>
          </a:p>
          <a:p>
            <a:r>
              <a:rPr lang="en-US" dirty="0"/>
              <a:t>Get new features and improvements into production quickly.</a:t>
            </a:r>
          </a:p>
        </p:txBody>
      </p:sp>
      <p:pic>
        <p:nvPicPr>
          <p:cNvPr id="4" name="Picture 3"/>
          <p:cNvPicPr>
            <a:picLocks noChangeAspect="1"/>
          </p:cNvPicPr>
          <p:nvPr/>
        </p:nvPicPr>
        <p:blipFill>
          <a:blip r:embed="rId2"/>
          <a:stretch>
            <a:fillRect/>
          </a:stretch>
        </p:blipFill>
        <p:spPr>
          <a:xfrm>
            <a:off x="7209966" y="1143950"/>
            <a:ext cx="1761624" cy="1761624"/>
          </a:xfrm>
          <a:prstGeom prst="rect">
            <a:avLst/>
          </a:prstGeom>
        </p:spPr>
      </p:pic>
      <p:sp>
        <p:nvSpPr>
          <p:cNvPr id="6" name="Title 2">
            <a:extLst>
              <a:ext uri="{FF2B5EF4-FFF2-40B4-BE49-F238E27FC236}">
                <a16:creationId xmlns:a16="http://schemas.microsoft.com/office/drawing/2014/main" id="{5D0B10E6-1335-EB4A-B1E0-FF85F48636D7}"/>
              </a:ext>
            </a:extLst>
          </p:cNvPr>
          <p:cNvSpPr txBox="1">
            <a:spLocks/>
          </p:cNvSpPr>
          <p:nvPr/>
        </p:nvSpPr>
        <p:spPr bwMode="auto">
          <a:xfrm>
            <a:off x="366003" y="142154"/>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a:lstStyle>
          <a:p>
            <a:r>
              <a:rPr lang="en-US" dirty="0"/>
              <a:t>Microservices: Software as a Service</a:t>
            </a:r>
          </a:p>
        </p:txBody>
      </p:sp>
    </p:spTree>
    <p:extLst>
      <p:ext uri="{BB962C8B-B14F-4D97-AF65-F5344CB8AC3E}">
        <p14:creationId xmlns:p14="http://schemas.microsoft.com/office/powerpoint/2010/main" val="768745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7E6E-59AE-8444-9C88-EB4D631A599C}"/>
              </a:ext>
            </a:extLst>
          </p:cNvPr>
          <p:cNvSpPr>
            <a:spLocks noGrp="1"/>
          </p:cNvSpPr>
          <p:nvPr>
            <p:ph type="title"/>
          </p:nvPr>
        </p:nvSpPr>
        <p:spPr>
          <a:xfrm>
            <a:off x="0" y="0"/>
            <a:ext cx="9144000" cy="858253"/>
          </a:xfrm>
        </p:spPr>
        <p:txBody>
          <a:bodyPr/>
          <a:lstStyle/>
          <a:p>
            <a:r>
              <a:rPr lang="en-US" dirty="0"/>
              <a:t>What Is a Microservice?</a:t>
            </a:r>
          </a:p>
        </p:txBody>
      </p:sp>
      <p:sp>
        <p:nvSpPr>
          <p:cNvPr id="3" name="Content Placeholder 2"/>
          <p:cNvSpPr>
            <a:spLocks noGrp="1"/>
          </p:cNvSpPr>
          <p:nvPr>
            <p:ph idx="1"/>
          </p:nvPr>
        </p:nvSpPr>
        <p:spPr>
          <a:xfrm>
            <a:off x="208547" y="858253"/>
            <a:ext cx="8791074" cy="3408947"/>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t>Develop a single application as a suite of small services</a:t>
            </a:r>
          </a:p>
          <a:p>
            <a:r>
              <a:rPr lang="en-US" dirty="0"/>
              <a:t>Each service runs in its own process </a:t>
            </a:r>
          </a:p>
          <a:p>
            <a:r>
              <a:rPr lang="en-US" dirty="0"/>
              <a:t>Services communicate with lightweight mechanisms</a:t>
            </a:r>
          </a:p>
          <a:p>
            <a:pPr lvl="1"/>
            <a:r>
              <a:rPr lang="en-US" dirty="0"/>
              <a:t>“Often an HTTP resource API”</a:t>
            </a:r>
          </a:p>
          <a:p>
            <a:pPr lvl="1"/>
            <a:r>
              <a:rPr lang="en-US" dirty="0"/>
              <a:t>But that has some problems</a:t>
            </a:r>
          </a:p>
          <a:p>
            <a:pPr lvl="1"/>
            <a:r>
              <a:rPr lang="en-US" dirty="0"/>
              <a:t>Messaging and hybrid approaches </a:t>
            </a:r>
          </a:p>
          <a:p>
            <a:r>
              <a:rPr lang="en-US" dirty="0"/>
              <a:t>Independently deployable by fully automated deployment machinery. </a:t>
            </a:r>
          </a:p>
          <a:p>
            <a:r>
              <a:rPr lang="en-US" dirty="0"/>
              <a:t>Minimum of centralized management of these services, </a:t>
            </a:r>
          </a:p>
          <a:p>
            <a:pPr lvl="1"/>
            <a:r>
              <a:rPr lang="en-US" dirty="0"/>
              <a:t>May be written in different programming languages</a:t>
            </a:r>
          </a:p>
          <a:p>
            <a:pPr lvl="1"/>
            <a:r>
              <a:rPr lang="en-US" dirty="0"/>
              <a:t>May use different data storage technologies.</a:t>
            </a:r>
          </a:p>
        </p:txBody>
      </p:sp>
      <p:sp>
        <p:nvSpPr>
          <p:cNvPr id="4" name="Rectangle 3"/>
          <p:cNvSpPr/>
          <p:nvPr/>
        </p:nvSpPr>
        <p:spPr>
          <a:xfrm>
            <a:off x="2683629" y="4461480"/>
            <a:ext cx="2945037" cy="242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975" dirty="0"/>
              <a:t>http://</a:t>
            </a:r>
            <a:r>
              <a:rPr lang="en-US" sz="975" dirty="0" err="1"/>
              <a:t>martinfowler.com</a:t>
            </a:r>
            <a:r>
              <a:rPr lang="en-US" sz="975" dirty="0"/>
              <a:t>/articles/</a:t>
            </a:r>
            <a:r>
              <a:rPr lang="en-US" sz="975" dirty="0" err="1"/>
              <a:t>microservices.html</a:t>
            </a:r>
            <a:endParaRPr lang="en-US" sz="975" dirty="0"/>
          </a:p>
        </p:txBody>
      </p:sp>
    </p:spTree>
    <p:extLst>
      <p:ext uri="{BB962C8B-B14F-4D97-AF65-F5344CB8AC3E}">
        <p14:creationId xmlns:p14="http://schemas.microsoft.com/office/powerpoint/2010/main" val="271302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8385" y="20066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Browser</a:t>
            </a:r>
          </a:p>
        </p:txBody>
      </p:sp>
      <p:sp>
        <p:nvSpPr>
          <p:cNvPr id="5" name="Rectangle 4"/>
          <p:cNvSpPr/>
          <p:nvPr/>
        </p:nvSpPr>
        <p:spPr>
          <a:xfrm>
            <a:off x="3068385" y="1139912"/>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Web Interface Server</a:t>
            </a:r>
          </a:p>
        </p:txBody>
      </p:sp>
      <p:sp>
        <p:nvSpPr>
          <p:cNvPr id="6" name="Rectangle 5"/>
          <p:cNvSpPr/>
          <p:nvPr/>
        </p:nvSpPr>
        <p:spPr>
          <a:xfrm>
            <a:off x="3068385" y="2836936"/>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Application Server</a:t>
            </a:r>
          </a:p>
        </p:txBody>
      </p:sp>
      <p:sp>
        <p:nvSpPr>
          <p:cNvPr id="7" name="Rectangle 6"/>
          <p:cNvSpPr/>
          <p:nvPr/>
        </p:nvSpPr>
        <p:spPr>
          <a:xfrm>
            <a:off x="3068385" y="2535180"/>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Server SDK</a:t>
            </a:r>
          </a:p>
        </p:txBody>
      </p:sp>
      <p:sp>
        <p:nvSpPr>
          <p:cNvPr id="8" name="Rectangle 7"/>
          <p:cNvSpPr/>
          <p:nvPr/>
        </p:nvSpPr>
        <p:spPr>
          <a:xfrm>
            <a:off x="3068385" y="1544943"/>
            <a:ext cx="3294700" cy="292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Client SDK</a:t>
            </a:r>
          </a:p>
        </p:txBody>
      </p:sp>
      <p:sp>
        <p:nvSpPr>
          <p:cNvPr id="9" name="Rectangle 8"/>
          <p:cNvSpPr/>
          <p:nvPr/>
        </p:nvSpPr>
        <p:spPr>
          <a:xfrm>
            <a:off x="2380780" y="4188446"/>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a:t>Karst: MOAB/Torque</a:t>
            </a:r>
            <a:endParaRPr lang="en-US" sz="975" dirty="0"/>
          </a:p>
        </p:txBody>
      </p:sp>
      <p:sp>
        <p:nvSpPr>
          <p:cNvPr id="10" name="Rectangle 9"/>
          <p:cNvSpPr/>
          <p:nvPr/>
        </p:nvSpPr>
        <p:spPr>
          <a:xfrm>
            <a:off x="3068385" y="3228756"/>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Resource Plugins</a:t>
            </a:r>
          </a:p>
        </p:txBody>
      </p:sp>
      <p:sp>
        <p:nvSpPr>
          <p:cNvPr id="12" name="Rectangle 11"/>
          <p:cNvSpPr/>
          <p:nvPr/>
        </p:nvSpPr>
        <p:spPr>
          <a:xfrm>
            <a:off x="3644028" y="4188446"/>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Stampede: SLURM</a:t>
            </a:r>
          </a:p>
        </p:txBody>
      </p:sp>
      <p:sp>
        <p:nvSpPr>
          <p:cNvPr id="13" name="Rectangle 12"/>
          <p:cNvSpPr/>
          <p:nvPr/>
        </p:nvSpPr>
        <p:spPr>
          <a:xfrm>
            <a:off x="4907276" y="4175542"/>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Comet: SLURM</a:t>
            </a:r>
          </a:p>
        </p:txBody>
      </p:sp>
      <p:sp>
        <p:nvSpPr>
          <p:cNvPr id="14" name="Rectangle 13"/>
          <p:cNvSpPr/>
          <p:nvPr/>
        </p:nvSpPr>
        <p:spPr>
          <a:xfrm>
            <a:off x="6170524" y="4171955"/>
            <a:ext cx="1160735"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err="1"/>
              <a:t>Jureca:SLURM</a:t>
            </a:r>
            <a:endParaRPr lang="en-US" sz="975" dirty="0"/>
          </a:p>
        </p:txBody>
      </p:sp>
      <p:cxnSp>
        <p:nvCxnSpPr>
          <p:cNvPr id="17" name="Straight Arrow Connector 16"/>
          <p:cNvCxnSpPr>
            <a:stCxn id="4" idx="2"/>
            <a:endCxn id="5" idx="0"/>
          </p:cNvCxnSpPr>
          <p:nvPr/>
        </p:nvCxnSpPr>
        <p:spPr>
          <a:xfrm>
            <a:off x="4715735" y="605697"/>
            <a:ext cx="0" cy="5342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a:off x="4715735" y="1837522"/>
            <a:ext cx="0" cy="69765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a:endCxn id="9" idx="0"/>
          </p:cNvCxnSpPr>
          <p:nvPr/>
        </p:nvCxnSpPr>
        <p:spPr>
          <a:xfrm flipH="1">
            <a:off x="2961148" y="3530512"/>
            <a:ext cx="1754588" cy="6579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2"/>
            <a:endCxn id="12" idx="0"/>
          </p:cNvCxnSpPr>
          <p:nvPr/>
        </p:nvCxnSpPr>
        <p:spPr>
          <a:xfrm flipH="1">
            <a:off x="4224395" y="3530512"/>
            <a:ext cx="491340" cy="6579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a:endCxn id="13" idx="0"/>
          </p:cNvCxnSpPr>
          <p:nvPr/>
        </p:nvCxnSpPr>
        <p:spPr>
          <a:xfrm>
            <a:off x="4715736" y="3530512"/>
            <a:ext cx="771908" cy="6450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4" idx="0"/>
          </p:cNvCxnSpPr>
          <p:nvPr/>
        </p:nvCxnSpPr>
        <p:spPr>
          <a:xfrm>
            <a:off x="4715735" y="3530512"/>
            <a:ext cx="2035157" cy="6414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032857" y="716563"/>
            <a:ext cx="595035" cy="242374"/>
          </a:xfrm>
          <a:prstGeom prst="rect">
            <a:avLst/>
          </a:prstGeom>
          <a:noFill/>
        </p:spPr>
        <p:txBody>
          <a:bodyPr wrap="none" rtlCol="0">
            <a:spAutoFit/>
          </a:bodyPr>
          <a:lstStyle/>
          <a:p>
            <a:r>
              <a:rPr lang="en-US" sz="975" dirty="0"/>
              <a:t>HTTPS</a:t>
            </a:r>
          </a:p>
        </p:txBody>
      </p:sp>
      <p:sp>
        <p:nvSpPr>
          <p:cNvPr id="34" name="TextBox 33"/>
          <p:cNvSpPr txBox="1"/>
          <p:nvPr/>
        </p:nvSpPr>
        <p:spPr>
          <a:xfrm>
            <a:off x="5032858" y="2053453"/>
            <a:ext cx="1096775" cy="242374"/>
          </a:xfrm>
          <a:prstGeom prst="rect">
            <a:avLst/>
          </a:prstGeom>
          <a:noFill/>
        </p:spPr>
        <p:txBody>
          <a:bodyPr wrap="none" rtlCol="0">
            <a:spAutoFit/>
          </a:bodyPr>
          <a:lstStyle/>
          <a:p>
            <a:r>
              <a:rPr lang="en-US" sz="975" dirty="0"/>
              <a:t>HTTP or TCP/IP</a:t>
            </a:r>
          </a:p>
        </p:txBody>
      </p:sp>
      <p:sp>
        <p:nvSpPr>
          <p:cNvPr id="2" name="TextBox 1"/>
          <p:cNvSpPr txBox="1"/>
          <p:nvPr/>
        </p:nvSpPr>
        <p:spPr>
          <a:xfrm>
            <a:off x="143739" y="139482"/>
            <a:ext cx="2353916" cy="1061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100" dirty="0"/>
              <a:t>Recall the Gateway Octopus Diagram</a:t>
            </a:r>
          </a:p>
        </p:txBody>
      </p:sp>
      <p:sp>
        <p:nvSpPr>
          <p:cNvPr id="32" name="Right Arrow Callout 31"/>
          <p:cNvSpPr/>
          <p:nvPr/>
        </p:nvSpPr>
        <p:spPr>
          <a:xfrm>
            <a:off x="167045" y="2540012"/>
            <a:ext cx="2482947" cy="953429"/>
          </a:xfrm>
          <a:prstGeom prst="rightArrowCallout">
            <a:avLst>
              <a:gd name="adj1" fmla="val 25000"/>
              <a:gd name="adj2" fmla="val 24123"/>
              <a:gd name="adj3" fmla="val 25000"/>
              <a:gd name="adj4" fmla="val 82156"/>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2400" dirty="0">
                <a:solidFill>
                  <a:prstClr val="black"/>
                </a:solidFill>
              </a:rPr>
              <a:t>We will focus on this piece</a:t>
            </a:r>
          </a:p>
        </p:txBody>
      </p:sp>
    </p:spTree>
    <p:extLst>
      <p:ext uri="{BB962C8B-B14F-4D97-AF65-F5344CB8AC3E}">
        <p14:creationId xmlns:p14="http://schemas.microsoft.com/office/powerpoint/2010/main" val="309306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960" y="2496224"/>
            <a:ext cx="3294700" cy="4050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Application Server</a:t>
            </a:r>
          </a:p>
        </p:txBody>
      </p:sp>
      <p:sp>
        <p:nvSpPr>
          <p:cNvPr id="4" name="Rectangle 3"/>
          <p:cNvSpPr/>
          <p:nvPr/>
        </p:nvSpPr>
        <p:spPr>
          <a:xfrm>
            <a:off x="152960" y="2194468"/>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Server SDK</a:t>
            </a:r>
          </a:p>
        </p:txBody>
      </p:sp>
      <p:sp>
        <p:nvSpPr>
          <p:cNvPr id="5" name="Rectangle 4"/>
          <p:cNvSpPr/>
          <p:nvPr/>
        </p:nvSpPr>
        <p:spPr>
          <a:xfrm>
            <a:off x="152960" y="2888044"/>
            <a:ext cx="3294700" cy="301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75" dirty="0"/>
              <a:t>Resource Plugins</a:t>
            </a:r>
          </a:p>
        </p:txBody>
      </p:sp>
      <p:sp>
        <p:nvSpPr>
          <p:cNvPr id="6" name="Rectangle 5"/>
          <p:cNvSpPr/>
          <p:nvPr/>
        </p:nvSpPr>
        <p:spPr>
          <a:xfrm>
            <a:off x="6101613" y="1644891"/>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7" name="Rectangle 6"/>
          <p:cNvSpPr/>
          <p:nvPr/>
        </p:nvSpPr>
        <p:spPr>
          <a:xfrm>
            <a:off x="5081520" y="2718724"/>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8" name="Rectangle 7"/>
          <p:cNvSpPr/>
          <p:nvPr/>
        </p:nvSpPr>
        <p:spPr>
          <a:xfrm>
            <a:off x="7119970" y="2718724"/>
            <a:ext cx="1335883" cy="90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9" name="Rectangle 8"/>
          <p:cNvSpPr/>
          <p:nvPr/>
        </p:nvSpPr>
        <p:spPr>
          <a:xfrm>
            <a:off x="4661587" y="1511116"/>
            <a:ext cx="3989837" cy="23905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cxnSp>
        <p:nvCxnSpPr>
          <p:cNvPr id="11" name="Straight Arrow Connector 10"/>
          <p:cNvCxnSpPr>
            <a:stCxn id="3" idx="3"/>
            <a:endCxn id="9" idx="1"/>
          </p:cNvCxnSpPr>
          <p:nvPr/>
        </p:nvCxnSpPr>
        <p:spPr>
          <a:xfrm>
            <a:off x="3447659" y="2698738"/>
            <a:ext cx="1213928" cy="7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dirty="0"/>
              <a:t>Basic Components of the Gateway App Server</a:t>
            </a:r>
          </a:p>
        </p:txBody>
      </p:sp>
    </p:spTree>
    <p:extLst>
      <p:ext uri="{BB962C8B-B14F-4D97-AF65-F5344CB8AC3E}">
        <p14:creationId xmlns:p14="http://schemas.microsoft.com/office/powerpoint/2010/main" val="92289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3040"/>
            <a:ext cx="9144000" cy="21265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872"/>
            <a:ext cx="9144000" cy="2036715"/>
          </a:xfrm>
          <a:prstGeom prst="rect">
            <a:avLst/>
          </a:prstGeom>
        </p:spPr>
      </p:pic>
    </p:spTree>
    <p:extLst>
      <p:ext uri="{BB962C8B-B14F-4D97-AF65-F5344CB8AC3E}">
        <p14:creationId xmlns:p14="http://schemas.microsoft.com/office/powerpoint/2010/main" val="1455946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939" y="27298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3" name="Rectangle 2"/>
          <p:cNvSpPr/>
          <p:nvPr/>
        </p:nvSpPr>
        <p:spPr>
          <a:xfrm>
            <a:off x="2007880" y="36553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4" name="Rectangle 3"/>
          <p:cNvSpPr/>
          <p:nvPr/>
        </p:nvSpPr>
        <p:spPr>
          <a:xfrm>
            <a:off x="5912934" y="36553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5" name="Rectangle 4"/>
          <p:cNvSpPr/>
          <p:nvPr/>
        </p:nvSpPr>
        <p:spPr>
          <a:xfrm>
            <a:off x="1672683" y="2534115"/>
            <a:ext cx="6180563" cy="24839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sp>
        <p:nvSpPr>
          <p:cNvPr id="6" name="Rectangle 5"/>
          <p:cNvSpPr/>
          <p:nvPr/>
        </p:nvSpPr>
        <p:spPr>
          <a:xfrm>
            <a:off x="2122180" y="37696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7" name="Rectangle 6"/>
          <p:cNvSpPr/>
          <p:nvPr/>
        </p:nvSpPr>
        <p:spPr>
          <a:xfrm>
            <a:off x="2236480" y="38839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8" name="Rectangle 7"/>
          <p:cNvSpPr/>
          <p:nvPr/>
        </p:nvSpPr>
        <p:spPr>
          <a:xfrm>
            <a:off x="2350780" y="39982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9" name="Rectangle 8"/>
          <p:cNvSpPr/>
          <p:nvPr/>
        </p:nvSpPr>
        <p:spPr>
          <a:xfrm>
            <a:off x="2465080" y="41125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10" name="Rectangle 9"/>
          <p:cNvSpPr/>
          <p:nvPr/>
        </p:nvSpPr>
        <p:spPr>
          <a:xfrm>
            <a:off x="2579380" y="42268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11" name="Rectangle 10"/>
          <p:cNvSpPr/>
          <p:nvPr/>
        </p:nvSpPr>
        <p:spPr>
          <a:xfrm>
            <a:off x="6027234" y="37696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2" name="Rectangle 11"/>
          <p:cNvSpPr/>
          <p:nvPr/>
        </p:nvSpPr>
        <p:spPr>
          <a:xfrm>
            <a:off x="6141534" y="38839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3" name="Rectangle 12"/>
          <p:cNvSpPr/>
          <p:nvPr/>
        </p:nvSpPr>
        <p:spPr>
          <a:xfrm>
            <a:off x="6255834" y="39982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4" name="Rectangle 13"/>
          <p:cNvSpPr/>
          <p:nvPr/>
        </p:nvSpPr>
        <p:spPr>
          <a:xfrm>
            <a:off x="6370134" y="41125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5" name="Rectangle 14"/>
          <p:cNvSpPr/>
          <p:nvPr/>
        </p:nvSpPr>
        <p:spPr>
          <a:xfrm>
            <a:off x="6484434" y="422688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16" name="Rectangle 15"/>
          <p:cNvSpPr/>
          <p:nvPr/>
        </p:nvSpPr>
        <p:spPr>
          <a:xfrm>
            <a:off x="4052239" y="28441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7" name="Rectangle 16"/>
          <p:cNvSpPr/>
          <p:nvPr/>
        </p:nvSpPr>
        <p:spPr>
          <a:xfrm>
            <a:off x="4166539" y="29584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8" name="Rectangle 17"/>
          <p:cNvSpPr/>
          <p:nvPr/>
        </p:nvSpPr>
        <p:spPr>
          <a:xfrm>
            <a:off x="4280839" y="3072739"/>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19" name="Rectangle 18"/>
          <p:cNvSpPr/>
          <p:nvPr/>
        </p:nvSpPr>
        <p:spPr>
          <a:xfrm>
            <a:off x="3971392" y="293585"/>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a:t>API Server</a:t>
            </a:r>
          </a:p>
        </p:txBody>
      </p:sp>
      <p:sp>
        <p:nvSpPr>
          <p:cNvPr id="20" name="Rectangle 19"/>
          <p:cNvSpPr/>
          <p:nvPr/>
        </p:nvSpPr>
        <p:spPr>
          <a:xfrm>
            <a:off x="2951299" y="1219134"/>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Application Manager</a:t>
            </a:r>
          </a:p>
        </p:txBody>
      </p:sp>
      <p:sp>
        <p:nvSpPr>
          <p:cNvPr id="21" name="Rectangle 20"/>
          <p:cNvSpPr/>
          <p:nvPr/>
        </p:nvSpPr>
        <p:spPr>
          <a:xfrm>
            <a:off x="4991487" y="1219135"/>
            <a:ext cx="1254512" cy="71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dirty="0"/>
              <a:t>Metadata Server</a:t>
            </a:r>
          </a:p>
        </p:txBody>
      </p:sp>
      <p:sp>
        <p:nvSpPr>
          <p:cNvPr id="22" name="Rectangle 21"/>
          <p:cNvSpPr/>
          <p:nvPr/>
        </p:nvSpPr>
        <p:spPr>
          <a:xfrm>
            <a:off x="2693022" y="150542"/>
            <a:ext cx="3746810" cy="190714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975"/>
          </a:p>
        </p:txBody>
      </p:sp>
      <p:sp>
        <p:nvSpPr>
          <p:cNvPr id="25" name="Down Arrow 24"/>
          <p:cNvSpPr/>
          <p:nvPr/>
        </p:nvSpPr>
        <p:spPr>
          <a:xfrm>
            <a:off x="4524609" y="2083930"/>
            <a:ext cx="175632" cy="4167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a:p>
        </p:txBody>
      </p:sp>
      <p:sp>
        <p:nvSpPr>
          <p:cNvPr id="26" name="Rectangle 25"/>
          <p:cNvSpPr/>
          <p:nvPr/>
        </p:nvSpPr>
        <p:spPr>
          <a:xfrm>
            <a:off x="257626" y="235041"/>
            <a:ext cx="1873405" cy="15555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Decoupling the App Server</a:t>
            </a:r>
          </a:p>
        </p:txBody>
      </p:sp>
    </p:spTree>
    <p:extLst>
      <p:ext uri="{BB962C8B-B14F-4D97-AF65-F5344CB8AC3E}">
        <p14:creationId xmlns:p14="http://schemas.microsoft.com/office/powerpoint/2010/main" val="355323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1960-FDF8-7C4E-AE84-C3802CC9B302}"/>
              </a:ext>
            </a:extLst>
          </p:cNvPr>
          <p:cNvSpPr>
            <a:spLocks noGrp="1"/>
          </p:cNvSpPr>
          <p:nvPr>
            <p:ph type="title"/>
          </p:nvPr>
        </p:nvSpPr>
        <p:spPr/>
        <p:txBody>
          <a:bodyPr/>
          <a:lstStyle/>
          <a:p>
            <a:r>
              <a:rPr lang="en-US" dirty="0"/>
              <a:t>How Do We Package and Where Do We Run All Those </a:t>
            </a:r>
            <a:r>
              <a:rPr lang="en-US" dirty="0" err="1"/>
              <a:t>MicroServices</a:t>
            </a:r>
            <a:r>
              <a:rPr lang="en-US" dirty="0"/>
              <a:t>?</a:t>
            </a:r>
          </a:p>
        </p:txBody>
      </p:sp>
      <p:sp>
        <p:nvSpPr>
          <p:cNvPr id="3" name="Text Placeholder 2">
            <a:extLst>
              <a:ext uri="{FF2B5EF4-FFF2-40B4-BE49-F238E27FC236}">
                <a16:creationId xmlns:a16="http://schemas.microsoft.com/office/drawing/2014/main" id="{0E3CF559-C939-1340-9291-D6565F06073D}"/>
              </a:ext>
            </a:extLst>
          </p:cNvPr>
          <p:cNvSpPr>
            <a:spLocks noGrp="1"/>
          </p:cNvSpPr>
          <p:nvPr>
            <p:ph type="body" idx="1"/>
          </p:nvPr>
        </p:nvSpPr>
        <p:spPr/>
        <p:txBody>
          <a:bodyPr/>
          <a:lstStyle/>
          <a:p>
            <a:r>
              <a:rPr lang="en-US" dirty="0"/>
              <a:t>On the Cloud? In the Matrix?</a:t>
            </a:r>
          </a:p>
        </p:txBody>
      </p:sp>
    </p:spTree>
    <p:extLst>
      <p:ext uri="{BB962C8B-B14F-4D97-AF65-F5344CB8AC3E}">
        <p14:creationId xmlns:p14="http://schemas.microsoft.com/office/powerpoint/2010/main" val="558267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49555" y="1161409"/>
            <a:ext cx="5044889" cy="3233903"/>
          </a:xfrm>
          <a:prstGeom prst="rect">
            <a:avLst/>
          </a:prstGeom>
        </p:spPr>
      </p:pic>
      <p:sp>
        <p:nvSpPr>
          <p:cNvPr id="6" name="Title 5">
            <a:extLst>
              <a:ext uri="{FF2B5EF4-FFF2-40B4-BE49-F238E27FC236}">
                <a16:creationId xmlns:a16="http://schemas.microsoft.com/office/drawing/2014/main" id="{BAB0E869-F1DE-0A45-B962-EB89E8FEC64D}"/>
              </a:ext>
            </a:extLst>
          </p:cNvPr>
          <p:cNvSpPr>
            <a:spLocks noGrp="1"/>
          </p:cNvSpPr>
          <p:nvPr>
            <p:ph type="title"/>
          </p:nvPr>
        </p:nvSpPr>
        <p:spPr/>
        <p:txBody>
          <a:bodyPr/>
          <a:lstStyle/>
          <a:p>
            <a:r>
              <a:rPr lang="en-US" dirty="0"/>
              <a:t>Virtualization, Containers, Docker</a:t>
            </a:r>
          </a:p>
        </p:txBody>
      </p:sp>
    </p:spTree>
    <p:extLst>
      <p:ext uri="{BB962C8B-B14F-4D97-AF65-F5344CB8AC3E}">
        <p14:creationId xmlns:p14="http://schemas.microsoft.com/office/powerpoint/2010/main" val="2880834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4521-7E0F-294E-9342-3A344FDF4AC3}"/>
              </a:ext>
            </a:extLst>
          </p:cNvPr>
          <p:cNvSpPr>
            <a:spLocks noGrp="1"/>
          </p:cNvSpPr>
          <p:nvPr>
            <p:ph type="title"/>
          </p:nvPr>
        </p:nvSpPr>
        <p:spPr/>
        <p:txBody>
          <a:bodyPr/>
          <a:lstStyle/>
          <a:p>
            <a:r>
              <a:rPr lang="en-US" dirty="0"/>
              <a:t>How Do Microservices Communicate?</a:t>
            </a:r>
          </a:p>
        </p:txBody>
      </p:sp>
      <p:sp>
        <p:nvSpPr>
          <p:cNvPr id="3" name="Text Placeholder 2">
            <a:extLst>
              <a:ext uri="{FF2B5EF4-FFF2-40B4-BE49-F238E27FC236}">
                <a16:creationId xmlns:a16="http://schemas.microsoft.com/office/drawing/2014/main" id="{1998D997-2B40-A849-9B97-ECB67593EF35}"/>
              </a:ext>
            </a:extLst>
          </p:cNvPr>
          <p:cNvSpPr>
            <a:spLocks noGrp="1"/>
          </p:cNvSpPr>
          <p:nvPr>
            <p:ph type="body" idx="1"/>
          </p:nvPr>
        </p:nvSpPr>
        <p:spPr/>
        <p:txBody>
          <a:bodyPr/>
          <a:lstStyle/>
          <a:p>
            <a:r>
              <a:rPr lang="en-US" dirty="0"/>
              <a:t>Push, Pull </a:t>
            </a:r>
            <a:r>
              <a:rPr lang="en-US" dirty="0" err="1"/>
              <a:t>e.t.c</a:t>
            </a:r>
            <a:endParaRPr lang="en-US" dirty="0"/>
          </a:p>
        </p:txBody>
      </p:sp>
    </p:spTree>
    <p:extLst>
      <p:ext uri="{BB962C8B-B14F-4D97-AF65-F5344CB8AC3E}">
        <p14:creationId xmlns:p14="http://schemas.microsoft.com/office/powerpoint/2010/main" val="73459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928" y="993775"/>
            <a:ext cx="5143500" cy="1905000"/>
          </a:xfrm>
          <a:prstGeom prst="rect">
            <a:avLst/>
          </a:prstGeom>
        </p:spPr>
      </p:pic>
      <p:pic>
        <p:nvPicPr>
          <p:cNvPr id="5" name="Picture 4"/>
          <p:cNvPicPr>
            <a:picLocks noChangeAspect="1"/>
          </p:cNvPicPr>
          <p:nvPr/>
        </p:nvPicPr>
        <p:blipFill>
          <a:blip r:embed="rId3"/>
          <a:stretch>
            <a:fillRect/>
          </a:stretch>
        </p:blipFill>
        <p:spPr>
          <a:xfrm>
            <a:off x="3241110" y="2676145"/>
            <a:ext cx="5602266" cy="1672061"/>
          </a:xfrm>
          <a:prstGeom prst="rect">
            <a:avLst/>
          </a:prstGeom>
        </p:spPr>
      </p:pic>
      <p:sp>
        <p:nvSpPr>
          <p:cNvPr id="7" name="Title 6">
            <a:extLst>
              <a:ext uri="{FF2B5EF4-FFF2-40B4-BE49-F238E27FC236}">
                <a16:creationId xmlns:a16="http://schemas.microsoft.com/office/drawing/2014/main" id="{2C961AB2-84F0-B44E-87AA-9761925ED12E}"/>
              </a:ext>
            </a:extLst>
          </p:cNvPr>
          <p:cNvSpPr>
            <a:spLocks noGrp="1"/>
          </p:cNvSpPr>
          <p:nvPr>
            <p:ph type="title"/>
          </p:nvPr>
        </p:nvSpPr>
        <p:spPr>
          <a:xfrm>
            <a:off x="0" y="0"/>
            <a:ext cx="9144000" cy="993775"/>
          </a:xfrm>
        </p:spPr>
        <p:txBody>
          <a:bodyPr/>
          <a:lstStyle/>
          <a:p>
            <a:r>
              <a:rPr lang="en-US" dirty="0"/>
              <a:t>Messaging Systems: RabbitMQ, Apache Kafka</a:t>
            </a:r>
          </a:p>
        </p:txBody>
      </p:sp>
    </p:spTree>
    <p:extLst>
      <p:ext uri="{BB962C8B-B14F-4D97-AF65-F5344CB8AC3E}">
        <p14:creationId xmlns:p14="http://schemas.microsoft.com/office/powerpoint/2010/main" val="2563046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43000" y="272716"/>
            <a:ext cx="6858000" cy="235975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a:t>How Can Components Expose their APIs and Data Models to Other Components?</a:t>
            </a:r>
          </a:p>
        </p:txBody>
      </p:sp>
      <p:sp>
        <p:nvSpPr>
          <p:cNvPr id="4" name="Subtitle 3"/>
          <p:cNvSpPr>
            <a:spLocks noGrp="1"/>
          </p:cNvSpPr>
          <p:nvPr>
            <p:ph type="subTitle" idx="1"/>
          </p:nvPr>
        </p:nvSpPr>
        <p:spPr>
          <a:xfrm>
            <a:off x="1143000" y="2626372"/>
            <a:ext cx="6858000" cy="1241822"/>
          </a:xfrm>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And can we make this programming language independent?</a:t>
            </a:r>
          </a:p>
        </p:txBody>
      </p:sp>
    </p:spTree>
    <p:extLst>
      <p:ext uri="{BB962C8B-B14F-4D97-AF65-F5344CB8AC3E}">
        <p14:creationId xmlns:p14="http://schemas.microsoft.com/office/powerpoint/2010/main" val="1930471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0" y="2959260"/>
            <a:ext cx="4229147" cy="1322407"/>
          </a:xfrm>
          <a:prstGeom prst="rect">
            <a:avLst/>
          </a:prstGeom>
        </p:spPr>
      </p:pic>
      <p:pic>
        <p:nvPicPr>
          <p:cNvPr id="5" name="Picture 4"/>
          <p:cNvPicPr>
            <a:picLocks noChangeAspect="1"/>
          </p:cNvPicPr>
          <p:nvPr/>
        </p:nvPicPr>
        <p:blipFill>
          <a:blip r:embed="rId3"/>
          <a:stretch>
            <a:fillRect/>
          </a:stretch>
        </p:blipFill>
        <p:spPr>
          <a:xfrm>
            <a:off x="0" y="811366"/>
            <a:ext cx="5344886" cy="1161932"/>
          </a:xfrm>
          <a:prstGeom prst="rect">
            <a:avLst/>
          </a:prstGeom>
        </p:spPr>
      </p:pic>
      <p:sp>
        <p:nvSpPr>
          <p:cNvPr id="7" name="Title 6">
            <a:extLst>
              <a:ext uri="{FF2B5EF4-FFF2-40B4-BE49-F238E27FC236}">
                <a16:creationId xmlns:a16="http://schemas.microsoft.com/office/drawing/2014/main" id="{108C5F88-CE25-E94A-AA5E-6145960AED68}"/>
              </a:ext>
            </a:extLst>
          </p:cNvPr>
          <p:cNvSpPr>
            <a:spLocks noGrp="1"/>
          </p:cNvSpPr>
          <p:nvPr>
            <p:ph type="title"/>
          </p:nvPr>
        </p:nvSpPr>
        <p:spPr>
          <a:xfrm>
            <a:off x="0" y="0"/>
            <a:ext cx="9144000" cy="993775"/>
          </a:xfrm>
        </p:spPr>
        <p:txBody>
          <a:bodyPr/>
          <a:lstStyle/>
          <a:p>
            <a:r>
              <a:rPr lang="en-US" dirty="0"/>
              <a:t>API and Metadata Model Design</a:t>
            </a:r>
          </a:p>
        </p:txBody>
      </p:sp>
      <p:pic>
        <p:nvPicPr>
          <p:cNvPr id="6" name="Picture 5">
            <a:extLst>
              <a:ext uri="{FF2B5EF4-FFF2-40B4-BE49-F238E27FC236}">
                <a16:creationId xmlns:a16="http://schemas.microsoft.com/office/drawing/2014/main" id="{F27304FC-F245-3D4D-9AAE-7964830A44E4}"/>
              </a:ext>
            </a:extLst>
          </p:cNvPr>
          <p:cNvPicPr>
            <a:picLocks noChangeAspect="1"/>
          </p:cNvPicPr>
          <p:nvPr/>
        </p:nvPicPr>
        <p:blipFill>
          <a:blip r:embed="rId4"/>
          <a:stretch>
            <a:fillRect/>
          </a:stretch>
        </p:blipFill>
        <p:spPr>
          <a:xfrm>
            <a:off x="628650" y="1853918"/>
            <a:ext cx="2155371" cy="2334985"/>
          </a:xfrm>
          <a:prstGeom prst="rect">
            <a:avLst/>
          </a:prstGeom>
        </p:spPr>
      </p:pic>
      <p:pic>
        <p:nvPicPr>
          <p:cNvPr id="8" name="Picture 7">
            <a:extLst>
              <a:ext uri="{FF2B5EF4-FFF2-40B4-BE49-F238E27FC236}">
                <a16:creationId xmlns:a16="http://schemas.microsoft.com/office/drawing/2014/main" id="{77A7137D-C8E4-004E-9697-1DF612CAA3E4}"/>
              </a:ext>
            </a:extLst>
          </p:cNvPr>
          <p:cNvPicPr>
            <a:picLocks noChangeAspect="1"/>
          </p:cNvPicPr>
          <p:nvPr/>
        </p:nvPicPr>
        <p:blipFill>
          <a:blip r:embed="rId5"/>
          <a:stretch>
            <a:fillRect/>
          </a:stretch>
        </p:blipFill>
        <p:spPr>
          <a:xfrm>
            <a:off x="5365346" y="1339462"/>
            <a:ext cx="3435801" cy="1501431"/>
          </a:xfrm>
          <a:prstGeom prst="rect">
            <a:avLst/>
          </a:prstGeom>
          <a:solidFill>
            <a:schemeClr val="accent1"/>
          </a:solidFill>
        </p:spPr>
      </p:pic>
    </p:spTree>
    <p:extLst>
      <p:ext uri="{BB962C8B-B14F-4D97-AF65-F5344CB8AC3E}">
        <p14:creationId xmlns:p14="http://schemas.microsoft.com/office/powerpoint/2010/main" val="289502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528B-E989-734A-986E-9B6DA5F5470D}"/>
              </a:ext>
            </a:extLst>
          </p:cNvPr>
          <p:cNvSpPr>
            <a:spLocks noGrp="1"/>
          </p:cNvSpPr>
          <p:nvPr>
            <p:ph type="title"/>
          </p:nvPr>
        </p:nvSpPr>
        <p:spPr/>
        <p:txBody>
          <a:bodyPr/>
          <a:lstStyle/>
          <a:p>
            <a:r>
              <a:rPr lang="en-US" dirty="0"/>
              <a:t>How Can I Discover, Monitor, and Manage Services?</a:t>
            </a:r>
          </a:p>
        </p:txBody>
      </p:sp>
      <p:sp>
        <p:nvSpPr>
          <p:cNvPr id="3" name="Text Placeholder 2">
            <a:extLst>
              <a:ext uri="{FF2B5EF4-FFF2-40B4-BE49-F238E27FC236}">
                <a16:creationId xmlns:a16="http://schemas.microsoft.com/office/drawing/2014/main" id="{DD27F70B-C4FC-6F4F-ADE4-A0B3EB8BC86B}"/>
              </a:ext>
            </a:extLst>
          </p:cNvPr>
          <p:cNvSpPr>
            <a:spLocks noGrp="1"/>
          </p:cNvSpPr>
          <p:nvPr>
            <p:ph type="body" idx="1"/>
          </p:nvPr>
        </p:nvSpPr>
        <p:spPr/>
        <p:txBody>
          <a:bodyPr/>
          <a:lstStyle/>
          <a:p>
            <a:r>
              <a:rPr lang="en-US" dirty="0"/>
              <a:t>Can we learn some lessons from distributed systems research?</a:t>
            </a:r>
          </a:p>
        </p:txBody>
      </p:sp>
    </p:spTree>
    <p:extLst>
      <p:ext uri="{BB962C8B-B14F-4D97-AF65-F5344CB8AC3E}">
        <p14:creationId xmlns:p14="http://schemas.microsoft.com/office/powerpoint/2010/main" val="3078164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36839" y="1116013"/>
            <a:ext cx="1590601" cy="2261232"/>
          </a:xfrm>
          <a:prstGeom prst="rect">
            <a:avLst/>
          </a:prstGeom>
        </p:spPr>
      </p:pic>
      <p:sp>
        <p:nvSpPr>
          <p:cNvPr id="7" name="Title 6">
            <a:extLst>
              <a:ext uri="{FF2B5EF4-FFF2-40B4-BE49-F238E27FC236}">
                <a16:creationId xmlns:a16="http://schemas.microsoft.com/office/drawing/2014/main" id="{EE557159-88E2-AF40-B7AA-63A2752F2D56}"/>
              </a:ext>
            </a:extLst>
          </p:cNvPr>
          <p:cNvSpPr>
            <a:spLocks noGrp="1"/>
          </p:cNvSpPr>
          <p:nvPr>
            <p:ph type="title"/>
          </p:nvPr>
        </p:nvSpPr>
        <p:spPr/>
        <p:txBody>
          <a:bodyPr/>
          <a:lstStyle/>
          <a:p>
            <a:r>
              <a:rPr lang="en-US" dirty="0"/>
              <a:t>Distributed State Management: Consul, ETCD, Zookeeper</a:t>
            </a:r>
          </a:p>
        </p:txBody>
      </p:sp>
      <p:pic>
        <p:nvPicPr>
          <p:cNvPr id="2" name="Picture 1">
            <a:extLst>
              <a:ext uri="{FF2B5EF4-FFF2-40B4-BE49-F238E27FC236}">
                <a16:creationId xmlns:a16="http://schemas.microsoft.com/office/drawing/2014/main" id="{333FD605-A3F4-604C-9CDA-592CBD9175DE}"/>
              </a:ext>
            </a:extLst>
          </p:cNvPr>
          <p:cNvPicPr>
            <a:picLocks noChangeAspect="1"/>
          </p:cNvPicPr>
          <p:nvPr/>
        </p:nvPicPr>
        <p:blipFill>
          <a:blip r:embed="rId3"/>
          <a:stretch>
            <a:fillRect/>
          </a:stretch>
        </p:blipFill>
        <p:spPr>
          <a:xfrm>
            <a:off x="285104" y="1390095"/>
            <a:ext cx="3780292" cy="1355505"/>
          </a:xfrm>
          <a:prstGeom prst="rect">
            <a:avLst/>
          </a:prstGeom>
        </p:spPr>
      </p:pic>
      <p:pic>
        <p:nvPicPr>
          <p:cNvPr id="6" name="Picture 5">
            <a:extLst>
              <a:ext uri="{FF2B5EF4-FFF2-40B4-BE49-F238E27FC236}">
                <a16:creationId xmlns:a16="http://schemas.microsoft.com/office/drawing/2014/main" id="{7892102C-9933-8145-8984-E86296F2D4C8}"/>
              </a:ext>
            </a:extLst>
          </p:cNvPr>
          <p:cNvPicPr>
            <a:picLocks noChangeAspect="1"/>
          </p:cNvPicPr>
          <p:nvPr/>
        </p:nvPicPr>
        <p:blipFill>
          <a:blip r:embed="rId4"/>
          <a:stretch>
            <a:fillRect/>
          </a:stretch>
        </p:blipFill>
        <p:spPr>
          <a:xfrm>
            <a:off x="2107161" y="2947492"/>
            <a:ext cx="4542959" cy="1345245"/>
          </a:xfrm>
          <a:prstGeom prst="rect">
            <a:avLst/>
          </a:prstGeom>
        </p:spPr>
      </p:pic>
    </p:spTree>
    <p:extLst>
      <p:ext uri="{BB962C8B-B14F-4D97-AF65-F5344CB8AC3E}">
        <p14:creationId xmlns:p14="http://schemas.microsoft.com/office/powerpoint/2010/main" val="11955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910829"/>
            <a:ext cx="6858000" cy="1790700"/>
          </a:xfrm>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r>
              <a:rPr lang="en-US" dirty="0"/>
              <a:t>How Do I Manage Logs from </a:t>
            </a:r>
            <a:r>
              <a:rPr lang="en-US" dirty="0" err="1"/>
              <a:t>Microservices</a:t>
            </a:r>
            <a:endParaRPr lang="en-US" dirty="0"/>
          </a:p>
        </p:txBody>
      </p:sp>
      <p:sp>
        <p:nvSpPr>
          <p:cNvPr id="5" name="Subtitle 4"/>
          <p:cNvSpPr>
            <a:spLocks noGrp="1"/>
          </p:cNvSpPr>
          <p:nvPr>
            <p:ph type="subTitle" idx="1"/>
          </p:nvPr>
        </p:nvSpPr>
        <p:spPr/>
        <p:style>
          <a:lnRef idx="2">
            <a:schemeClr val="dk1"/>
          </a:lnRef>
          <a:fillRef idx="1">
            <a:schemeClr val="lt1"/>
          </a:fillRef>
          <a:effectRef idx="0">
            <a:schemeClr val="dk1"/>
          </a:effectRef>
          <a:fontRef idx="minor">
            <a:schemeClr val="dk1"/>
          </a:fontRef>
        </p:style>
        <p:txBody>
          <a:bodyPr anchor="ctr">
            <a:normAutofit/>
          </a:bodyPr>
          <a:lstStyle/>
          <a:p>
            <a:r>
              <a:rPr lang="en-US" sz="2100" dirty="0"/>
              <a:t>And detect if there are problems</a:t>
            </a:r>
          </a:p>
        </p:txBody>
      </p:sp>
    </p:spTree>
    <p:extLst>
      <p:ext uri="{BB962C8B-B14F-4D97-AF65-F5344CB8AC3E}">
        <p14:creationId xmlns:p14="http://schemas.microsoft.com/office/powerpoint/2010/main" val="20083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724"/>
            <a:ext cx="9144000" cy="19019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85720"/>
            <a:ext cx="9144000" cy="1867437"/>
          </a:xfrm>
          <a:prstGeom prst="rect">
            <a:avLst/>
          </a:prstGeom>
        </p:spPr>
      </p:pic>
    </p:spTree>
    <p:extLst>
      <p:ext uri="{BB962C8B-B14F-4D97-AF65-F5344CB8AC3E}">
        <p14:creationId xmlns:p14="http://schemas.microsoft.com/office/powerpoint/2010/main" val="1665916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AAA7F-E15B-8E43-9574-AB4DDA38D1A5}"/>
              </a:ext>
            </a:extLst>
          </p:cNvPr>
          <p:cNvPicPr>
            <a:picLocks noChangeAspect="1"/>
          </p:cNvPicPr>
          <p:nvPr/>
        </p:nvPicPr>
        <p:blipFill>
          <a:blip r:embed="rId2"/>
          <a:stretch>
            <a:fillRect/>
          </a:stretch>
        </p:blipFill>
        <p:spPr>
          <a:xfrm>
            <a:off x="200536" y="1634009"/>
            <a:ext cx="3105570" cy="1552784"/>
          </a:xfrm>
          <a:prstGeom prst="rect">
            <a:avLst/>
          </a:prstGeom>
        </p:spPr>
      </p:pic>
      <p:cxnSp>
        <p:nvCxnSpPr>
          <p:cNvPr id="18" name="Straight Connector 17">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180415"/>
            <a:ext cx="0" cy="2782670"/>
          </a:xfrm>
          <a:prstGeom prst="line">
            <a:avLst/>
          </a:prstGeom>
          <a:ln w="19050">
            <a:solidFill>
              <a:srgbClr val="FA9D0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675339" y="1659136"/>
            <a:ext cx="5360203" cy="1527657"/>
          </a:xfrm>
          <a:prstGeom prst="rect">
            <a:avLst/>
          </a:prstGeom>
        </p:spPr>
      </p:pic>
    </p:spTree>
    <p:extLst>
      <p:ext uri="{BB962C8B-B14F-4D97-AF65-F5344CB8AC3E}">
        <p14:creationId xmlns:p14="http://schemas.microsoft.com/office/powerpoint/2010/main" val="3413686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910829"/>
            <a:ext cx="6858000" cy="1790700"/>
          </a:xfrm>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r>
              <a:rPr lang="en-US" dirty="0"/>
              <a:t>How Can I Secure Microservices?</a:t>
            </a:r>
          </a:p>
        </p:txBody>
      </p:sp>
      <p:sp>
        <p:nvSpPr>
          <p:cNvPr id="5" name="Subtitle 4"/>
          <p:cNvSpPr>
            <a:spLocks noGrp="1"/>
          </p:cNvSpPr>
          <p:nvPr>
            <p:ph type="subTitle" idx="1"/>
          </p:nvPr>
        </p:nvSpPr>
        <p:spPr/>
        <p:style>
          <a:lnRef idx="2">
            <a:schemeClr val="dk1"/>
          </a:lnRef>
          <a:fillRef idx="1">
            <a:schemeClr val="lt1"/>
          </a:fillRef>
          <a:effectRef idx="0">
            <a:schemeClr val="dk1"/>
          </a:effectRef>
          <a:fontRef idx="minor">
            <a:schemeClr val="dk1"/>
          </a:fontRef>
        </p:style>
        <p:txBody>
          <a:bodyPr anchor="ctr"/>
          <a:lstStyle/>
          <a:p>
            <a:r>
              <a:rPr lang="en-US" dirty="0"/>
              <a:t>How do I manage user identities, authentication and authorization?</a:t>
            </a:r>
          </a:p>
        </p:txBody>
      </p:sp>
    </p:spTree>
    <p:extLst>
      <p:ext uri="{BB962C8B-B14F-4D97-AF65-F5344CB8AC3E}">
        <p14:creationId xmlns:p14="http://schemas.microsoft.com/office/powerpoint/2010/main" val="704637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4172"/>
          </a:xfrm>
          <a:ln>
            <a:noFill/>
          </a:ln>
        </p:spPr>
        <p:style>
          <a:lnRef idx="2">
            <a:schemeClr val="dk1"/>
          </a:lnRef>
          <a:fillRef idx="1">
            <a:schemeClr val="lt1"/>
          </a:fillRef>
          <a:effectRef idx="0">
            <a:schemeClr val="dk1"/>
          </a:effectRef>
          <a:fontRef idx="minor">
            <a:schemeClr val="dk1"/>
          </a:fontRef>
        </p:style>
        <p:txBody>
          <a:bodyPr/>
          <a:lstStyle/>
          <a:p>
            <a:r>
              <a:rPr lang="en-US" dirty="0"/>
              <a:t>Security: OAuth2 and </a:t>
            </a:r>
            <a:r>
              <a:rPr lang="en-US" dirty="0" err="1"/>
              <a:t>OpenIDConnect</a:t>
            </a:r>
            <a:endParaRPr lang="en-US" dirty="0"/>
          </a:p>
        </p:txBody>
      </p:sp>
      <p:pic>
        <p:nvPicPr>
          <p:cNvPr id="5" name="Picture 4"/>
          <p:cNvPicPr>
            <a:picLocks noChangeAspect="1"/>
          </p:cNvPicPr>
          <p:nvPr/>
        </p:nvPicPr>
        <p:blipFill>
          <a:blip r:embed="rId2"/>
          <a:stretch>
            <a:fillRect/>
          </a:stretch>
        </p:blipFill>
        <p:spPr>
          <a:xfrm>
            <a:off x="2609884" y="1686546"/>
            <a:ext cx="4426015" cy="1770406"/>
          </a:xfrm>
          <a:prstGeom prst="rect">
            <a:avLst/>
          </a:prstGeom>
        </p:spPr>
      </p:pic>
      <p:pic>
        <p:nvPicPr>
          <p:cNvPr id="4" name="Picture 3">
            <a:extLst>
              <a:ext uri="{FF2B5EF4-FFF2-40B4-BE49-F238E27FC236}">
                <a16:creationId xmlns:a16="http://schemas.microsoft.com/office/drawing/2014/main" id="{7B56194A-E295-0048-B80C-5795EAC67BA7}"/>
              </a:ext>
            </a:extLst>
          </p:cNvPr>
          <p:cNvPicPr>
            <a:picLocks noChangeAspect="1"/>
          </p:cNvPicPr>
          <p:nvPr/>
        </p:nvPicPr>
        <p:blipFill>
          <a:blip r:embed="rId3"/>
          <a:stretch>
            <a:fillRect/>
          </a:stretch>
        </p:blipFill>
        <p:spPr>
          <a:xfrm>
            <a:off x="7283116" y="1393192"/>
            <a:ext cx="1781980" cy="2357115"/>
          </a:xfrm>
          <a:prstGeom prst="rect">
            <a:avLst/>
          </a:prstGeom>
        </p:spPr>
      </p:pic>
      <p:pic>
        <p:nvPicPr>
          <p:cNvPr id="3" name="Picture 2"/>
          <p:cNvPicPr>
            <a:picLocks noChangeAspect="1"/>
          </p:cNvPicPr>
          <p:nvPr/>
        </p:nvPicPr>
        <p:blipFill>
          <a:blip r:embed="rId4"/>
          <a:stretch>
            <a:fillRect/>
          </a:stretch>
        </p:blipFill>
        <p:spPr>
          <a:xfrm>
            <a:off x="78904" y="1249339"/>
            <a:ext cx="2666321" cy="2644819"/>
          </a:xfrm>
          <a:prstGeom prst="rect">
            <a:avLst/>
          </a:prstGeom>
        </p:spPr>
      </p:pic>
    </p:spTree>
    <p:extLst>
      <p:ext uri="{BB962C8B-B14F-4D97-AF65-F5344CB8AC3E}">
        <p14:creationId xmlns:p14="http://schemas.microsoft.com/office/powerpoint/2010/main" val="2345630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a:t>How Can We Automate All of This?</a:t>
            </a:r>
          </a:p>
        </p:txBody>
      </p:sp>
      <p:sp>
        <p:nvSpPr>
          <p:cNvPr id="4" name="Subtitle 3"/>
          <p:cNvSpPr>
            <a:spLocks noGrp="1"/>
          </p:cNvSpPr>
          <p:nvPr>
            <p:ph type="subTitle" idx="1"/>
          </p:nvPr>
        </p:nvSpPr>
        <p:spPr>
          <a:xfrm>
            <a:off x="1143000" y="2632472"/>
            <a:ext cx="6858000" cy="1241822"/>
          </a:xfrm>
        </p:spPr>
        <p:style>
          <a:lnRef idx="2">
            <a:schemeClr val="dk1"/>
          </a:lnRef>
          <a:fillRef idx="1">
            <a:schemeClr val="lt1"/>
          </a:fillRef>
          <a:effectRef idx="0">
            <a:schemeClr val="dk1"/>
          </a:effectRef>
          <a:fontRef idx="minor">
            <a:schemeClr val="dk1"/>
          </a:fontRef>
        </p:style>
        <p:txBody>
          <a:bodyPr anchor="ctr"/>
          <a:lstStyle/>
          <a:p>
            <a:r>
              <a:rPr lang="en-US" sz="2400" dirty="0"/>
              <a:t>How can we make our infrastructure reproducible?</a:t>
            </a:r>
            <a:endParaRPr lang="en-US" dirty="0"/>
          </a:p>
        </p:txBody>
      </p:sp>
    </p:spTree>
    <p:extLst>
      <p:ext uri="{BB962C8B-B14F-4D97-AF65-F5344CB8AC3E}">
        <p14:creationId xmlns:p14="http://schemas.microsoft.com/office/powerpoint/2010/main" val="296134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C8EEA1-2972-C54E-B6B3-680C1D8EA489}"/>
              </a:ext>
            </a:extLst>
          </p:cNvPr>
          <p:cNvPicPr>
            <a:picLocks noChangeAspect="1"/>
          </p:cNvPicPr>
          <p:nvPr/>
        </p:nvPicPr>
        <p:blipFill>
          <a:blip r:embed="rId2"/>
          <a:stretch>
            <a:fillRect/>
          </a:stretch>
        </p:blipFill>
        <p:spPr>
          <a:xfrm>
            <a:off x="482600" y="1550968"/>
            <a:ext cx="3971037" cy="2041561"/>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A8F8E6A-5B21-574E-8549-A4306DBFE735}"/>
              </a:ext>
            </a:extLst>
          </p:cNvPr>
          <p:cNvPicPr>
            <a:picLocks noChangeAspect="1"/>
          </p:cNvPicPr>
          <p:nvPr/>
        </p:nvPicPr>
        <p:blipFill>
          <a:blip r:embed="rId3"/>
          <a:stretch>
            <a:fillRect/>
          </a:stretch>
        </p:blipFill>
        <p:spPr>
          <a:xfrm>
            <a:off x="4690362" y="1529352"/>
            <a:ext cx="3971037" cy="2084794"/>
          </a:xfrm>
          <a:prstGeom prst="rect">
            <a:avLst/>
          </a:prstGeom>
        </p:spPr>
      </p:pic>
    </p:spTree>
    <p:extLst>
      <p:ext uri="{BB962C8B-B14F-4D97-AF65-F5344CB8AC3E}">
        <p14:creationId xmlns:p14="http://schemas.microsoft.com/office/powerpoint/2010/main" val="369811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F7D8-1D21-C743-87C6-2CB4692CBB61}"/>
              </a:ext>
            </a:extLst>
          </p:cNvPr>
          <p:cNvSpPr>
            <a:spLocks noGrp="1"/>
          </p:cNvSpPr>
          <p:nvPr>
            <p:ph type="title"/>
          </p:nvPr>
        </p:nvSpPr>
        <p:spPr/>
        <p:txBody>
          <a:bodyPr/>
          <a:lstStyle/>
          <a:p>
            <a:r>
              <a:rPr lang="en-US" dirty="0"/>
              <a:t>Next Lecture</a:t>
            </a:r>
          </a:p>
        </p:txBody>
      </p:sp>
      <p:sp>
        <p:nvSpPr>
          <p:cNvPr id="3" name="Content Placeholder 2">
            <a:extLst>
              <a:ext uri="{FF2B5EF4-FFF2-40B4-BE49-F238E27FC236}">
                <a16:creationId xmlns:a16="http://schemas.microsoft.com/office/drawing/2014/main" id="{D62D7C08-600D-D54B-A46B-65B651A20334}"/>
              </a:ext>
            </a:extLst>
          </p:cNvPr>
          <p:cNvSpPr>
            <a:spLocks noGrp="1"/>
          </p:cNvSpPr>
          <p:nvPr>
            <p:ph idx="1"/>
          </p:nvPr>
        </p:nvSpPr>
        <p:spPr/>
        <p:txBody>
          <a:bodyPr/>
          <a:lstStyle/>
          <a:p>
            <a:r>
              <a:rPr lang="en-US" dirty="0"/>
              <a:t>More details about the first two project assignments</a:t>
            </a:r>
          </a:p>
          <a:p>
            <a:r>
              <a:rPr lang="en-US" dirty="0"/>
              <a:t>Recap for any new students</a:t>
            </a:r>
          </a:p>
          <a:p>
            <a:r>
              <a:rPr lang="en-US" dirty="0"/>
              <a:t>Bring your questions</a:t>
            </a:r>
          </a:p>
        </p:txBody>
      </p:sp>
    </p:spTree>
    <p:extLst>
      <p:ext uri="{BB962C8B-B14F-4D97-AF65-F5344CB8AC3E}">
        <p14:creationId xmlns:p14="http://schemas.microsoft.com/office/powerpoint/2010/main" val="411469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956"/>
            <a:ext cx="9144000" cy="20685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308"/>
            <a:ext cx="9144000" cy="2878077"/>
          </a:xfrm>
          <a:prstGeom prst="rect">
            <a:avLst/>
          </a:prstGeom>
        </p:spPr>
      </p:pic>
    </p:spTree>
    <p:extLst>
      <p:ext uri="{BB962C8B-B14F-4D97-AF65-F5344CB8AC3E}">
        <p14:creationId xmlns:p14="http://schemas.microsoft.com/office/powerpoint/2010/main" val="16375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
            <a:ext cx="9144000" cy="223050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443"/>
          <a:stretch/>
        </p:blipFill>
        <p:spPr>
          <a:xfrm>
            <a:off x="0" y="2560828"/>
            <a:ext cx="9144000" cy="2120900"/>
          </a:xfrm>
          <a:prstGeom prst="rect">
            <a:avLst/>
          </a:prstGeom>
        </p:spPr>
      </p:pic>
    </p:spTree>
    <p:extLst>
      <p:ext uri="{BB962C8B-B14F-4D97-AF65-F5344CB8AC3E}">
        <p14:creationId xmlns:p14="http://schemas.microsoft.com/office/powerpoint/2010/main" val="122361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52D3-AAE9-1643-B0C7-AE03CA49F3B3}"/>
              </a:ext>
            </a:extLst>
          </p:cNvPr>
          <p:cNvSpPr>
            <a:spLocks noGrp="1"/>
          </p:cNvSpPr>
          <p:nvPr>
            <p:ph type="title"/>
          </p:nvPr>
        </p:nvSpPr>
        <p:spPr>
          <a:xfrm>
            <a:off x="0" y="0"/>
            <a:ext cx="9144000" cy="993775"/>
          </a:xfrm>
        </p:spPr>
        <p:txBody>
          <a:bodyPr/>
          <a:lstStyle/>
          <a:p>
            <a:pPr algn="ctr"/>
            <a:r>
              <a:rPr lang="en-US" dirty="0"/>
              <a:t>Structure of the Class</a:t>
            </a:r>
          </a:p>
        </p:txBody>
      </p:sp>
      <p:sp>
        <p:nvSpPr>
          <p:cNvPr id="3" name="Content Placeholder 2">
            <a:extLst>
              <a:ext uri="{FF2B5EF4-FFF2-40B4-BE49-F238E27FC236}">
                <a16:creationId xmlns:a16="http://schemas.microsoft.com/office/drawing/2014/main" id="{6B68A5AD-5C31-5B47-9676-646F8AE6C0F4}"/>
              </a:ext>
            </a:extLst>
          </p:cNvPr>
          <p:cNvSpPr>
            <a:spLocks noGrp="1"/>
          </p:cNvSpPr>
          <p:nvPr>
            <p:ph idx="1"/>
          </p:nvPr>
        </p:nvSpPr>
        <p:spPr>
          <a:xfrm>
            <a:off x="168441" y="993775"/>
            <a:ext cx="8799095" cy="3137067"/>
          </a:xfrm>
        </p:spPr>
        <p:txBody>
          <a:bodyPr>
            <a:normAutofit lnSpcReduction="10000"/>
          </a:bodyPr>
          <a:lstStyle/>
          <a:p>
            <a:r>
              <a:rPr lang="en-US" dirty="0"/>
              <a:t>We will have 3 project-based assignments</a:t>
            </a:r>
          </a:p>
          <a:p>
            <a:pPr lvl="1"/>
            <a:r>
              <a:rPr lang="en-US" dirty="0"/>
              <a:t>90% of your grade</a:t>
            </a:r>
          </a:p>
          <a:p>
            <a:pPr lvl="1"/>
            <a:r>
              <a:rPr lang="en-US" dirty="0"/>
              <a:t>25 points/project as a team of 3-4</a:t>
            </a:r>
          </a:p>
          <a:p>
            <a:pPr lvl="1"/>
            <a:r>
              <a:rPr lang="en-US" dirty="0"/>
              <a:t>5 points/project for peer review (individual)</a:t>
            </a:r>
          </a:p>
          <a:p>
            <a:r>
              <a:rPr lang="en-US" dirty="0"/>
              <a:t>The first two assignments will be due before semester break.</a:t>
            </a:r>
          </a:p>
          <a:p>
            <a:pPr lvl="1"/>
            <a:r>
              <a:rPr lang="en-US" dirty="0"/>
              <a:t>Each team will get the same assignment to build a science gateway using distributed systems concepts</a:t>
            </a:r>
          </a:p>
          <a:p>
            <a:r>
              <a:rPr lang="en-US" dirty="0"/>
              <a:t>The third assignment will be for each team to apply your understanding to open problems in Apache Airavata. </a:t>
            </a:r>
          </a:p>
          <a:p>
            <a:r>
              <a:rPr lang="en-US" dirty="0"/>
              <a:t>10% of your grade will be attendance and classroom interactions.</a:t>
            </a:r>
          </a:p>
        </p:txBody>
      </p:sp>
    </p:spTree>
    <p:extLst>
      <p:ext uri="{BB962C8B-B14F-4D97-AF65-F5344CB8AC3E}">
        <p14:creationId xmlns:p14="http://schemas.microsoft.com/office/powerpoint/2010/main" val="14937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0F3E-22D1-BF41-ADC8-AFBCE55B2D5A}"/>
              </a:ext>
            </a:extLst>
          </p:cNvPr>
          <p:cNvSpPr>
            <a:spLocks noGrp="1"/>
          </p:cNvSpPr>
          <p:nvPr>
            <p:ph type="title"/>
          </p:nvPr>
        </p:nvSpPr>
        <p:spPr>
          <a:xfrm>
            <a:off x="0" y="0"/>
            <a:ext cx="9144000" cy="993775"/>
          </a:xfrm>
        </p:spPr>
        <p:txBody>
          <a:bodyPr/>
          <a:lstStyle/>
          <a:p>
            <a:pPr algn="ctr"/>
            <a:r>
              <a:rPr lang="en-US" dirty="0"/>
              <a:t>Class Format</a:t>
            </a:r>
          </a:p>
        </p:txBody>
      </p:sp>
      <p:sp>
        <p:nvSpPr>
          <p:cNvPr id="3" name="Content Placeholder 2">
            <a:extLst>
              <a:ext uri="{FF2B5EF4-FFF2-40B4-BE49-F238E27FC236}">
                <a16:creationId xmlns:a16="http://schemas.microsoft.com/office/drawing/2014/main" id="{5FE5D8A1-A3D2-F446-A6E2-CBF2DAC1453C}"/>
              </a:ext>
            </a:extLst>
          </p:cNvPr>
          <p:cNvSpPr>
            <a:spLocks noGrp="1"/>
          </p:cNvSpPr>
          <p:nvPr>
            <p:ph idx="1"/>
          </p:nvPr>
        </p:nvSpPr>
        <p:spPr>
          <a:xfrm>
            <a:off x="232611" y="1147011"/>
            <a:ext cx="8726905" cy="3120189"/>
          </a:xfrm>
        </p:spPr>
        <p:txBody>
          <a:bodyPr/>
          <a:lstStyle/>
          <a:p>
            <a:r>
              <a:rPr lang="en-US" dirty="0"/>
              <a:t>We will do a mixture of traditional lectures, interactive lectures, and flipped classrooms.</a:t>
            </a:r>
          </a:p>
          <a:p>
            <a:r>
              <a:rPr lang="en-US" dirty="0"/>
              <a:t>Lectures will alternate between technology overviews and core concepts</a:t>
            </a:r>
          </a:p>
          <a:p>
            <a:pPr lvl="1"/>
            <a:r>
              <a:rPr lang="en-US" dirty="0"/>
              <a:t>“What is Kubernetes and how do you use it?”</a:t>
            </a:r>
          </a:p>
          <a:p>
            <a:pPr lvl="1"/>
            <a:r>
              <a:rPr lang="en-US" dirty="0"/>
              <a:t>“What are the architectural choices for building distributed systems?”</a:t>
            </a:r>
          </a:p>
          <a:p>
            <a:r>
              <a:rPr lang="en-US" dirty="0"/>
              <a:t>We’ll also set aside “hackathon” time occasionally as we get near assignment deadlines. </a:t>
            </a:r>
          </a:p>
        </p:txBody>
      </p:sp>
    </p:spTree>
    <p:extLst>
      <p:ext uri="{BB962C8B-B14F-4D97-AF65-F5344CB8AC3E}">
        <p14:creationId xmlns:p14="http://schemas.microsoft.com/office/powerpoint/2010/main" val="75493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0F3E-22D1-BF41-ADC8-AFBCE55B2D5A}"/>
              </a:ext>
            </a:extLst>
          </p:cNvPr>
          <p:cNvSpPr>
            <a:spLocks noGrp="1"/>
          </p:cNvSpPr>
          <p:nvPr>
            <p:ph type="title"/>
          </p:nvPr>
        </p:nvSpPr>
        <p:spPr>
          <a:xfrm>
            <a:off x="0" y="0"/>
            <a:ext cx="9144000" cy="993775"/>
          </a:xfrm>
        </p:spPr>
        <p:txBody>
          <a:bodyPr/>
          <a:lstStyle/>
          <a:p>
            <a:pPr algn="ctr"/>
            <a:r>
              <a:rPr lang="en-US" dirty="0"/>
              <a:t>Sources of Truth</a:t>
            </a:r>
          </a:p>
        </p:txBody>
      </p:sp>
      <p:sp>
        <p:nvSpPr>
          <p:cNvPr id="3" name="Content Placeholder 2">
            <a:extLst>
              <a:ext uri="{FF2B5EF4-FFF2-40B4-BE49-F238E27FC236}">
                <a16:creationId xmlns:a16="http://schemas.microsoft.com/office/drawing/2014/main" id="{5FE5D8A1-A3D2-F446-A6E2-CBF2DAC1453C}"/>
              </a:ext>
            </a:extLst>
          </p:cNvPr>
          <p:cNvSpPr>
            <a:spLocks noGrp="1"/>
          </p:cNvSpPr>
          <p:nvPr>
            <p:ph idx="1"/>
          </p:nvPr>
        </p:nvSpPr>
        <p:spPr>
          <a:xfrm>
            <a:off x="232611" y="1147011"/>
            <a:ext cx="8726905" cy="3120189"/>
          </a:xfrm>
        </p:spPr>
        <p:txBody>
          <a:bodyPr/>
          <a:lstStyle/>
          <a:p>
            <a:r>
              <a:rPr lang="en-US" dirty="0"/>
              <a:t>Refer to the course’s Canvas site for the authoritative information on deadlines, assignment details, assignment points, and grades.</a:t>
            </a:r>
          </a:p>
          <a:p>
            <a:r>
              <a:rPr lang="en-US" dirty="0"/>
              <a:t>You will submit all assignments through Canvas.</a:t>
            </a:r>
          </a:p>
          <a:p>
            <a:r>
              <a:rPr lang="en-US" dirty="0"/>
              <a:t>You can get lecture slides from </a:t>
            </a:r>
            <a:r>
              <a:rPr lang="en-US" dirty="0">
                <a:hlinkClick r:id="rId2"/>
              </a:rPr>
              <a:t>https://courses.airavata.org</a:t>
            </a:r>
            <a:endParaRPr lang="en-US" dirty="0"/>
          </a:p>
          <a:p>
            <a:r>
              <a:rPr lang="en-US" dirty="0"/>
              <a:t>All your work will go into GitHub.</a:t>
            </a:r>
          </a:p>
          <a:p>
            <a:pPr lvl="1"/>
            <a:r>
              <a:rPr lang="en-US" dirty="0"/>
              <a:t>Your code, your issues, your documentation, your peer reviews</a:t>
            </a:r>
          </a:p>
        </p:txBody>
      </p:sp>
    </p:spTree>
    <p:extLst>
      <p:ext uri="{BB962C8B-B14F-4D97-AF65-F5344CB8AC3E}">
        <p14:creationId xmlns:p14="http://schemas.microsoft.com/office/powerpoint/2010/main" val="18606281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2866109-2C4B-694B-9562-CBD4A7EF4A52}" vid="{E2DAD485-B9D0-6C4D-937A-FCC8056896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1714</Words>
  <Application>Microsoft Macintosh PowerPoint</Application>
  <PresentationFormat>On-screen Show (16:9)</PresentationFormat>
  <Paragraphs>208</Paragraphs>
  <Slides>45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Montserrat</vt:lpstr>
      <vt:lpstr>Office Theme</vt:lpstr>
      <vt:lpstr>PowerPoint Presentation</vt:lpstr>
      <vt:lpstr>Todays Outline</vt:lpstr>
      <vt:lpstr>PowerPoint Presentation</vt:lpstr>
      <vt:lpstr>PowerPoint Presentation</vt:lpstr>
      <vt:lpstr>PowerPoint Presentation</vt:lpstr>
      <vt:lpstr>PowerPoint Presentation</vt:lpstr>
      <vt:lpstr>Structure of the Class</vt:lpstr>
      <vt:lpstr>Class Format</vt:lpstr>
      <vt:lpstr>Sources of Truth</vt:lpstr>
      <vt:lpstr>Should You Take This Class?</vt:lpstr>
      <vt:lpstr>Applied Distributed Systems</vt:lpstr>
      <vt:lpstr>PowerPoint Presentation</vt:lpstr>
      <vt:lpstr>Hydrated Calcium Carbonate in Action</vt:lpstr>
      <vt:lpstr>PowerPoint Presentation</vt:lpstr>
      <vt:lpstr>PowerPoint Presentation</vt:lpstr>
      <vt:lpstr>PowerPoint Presentation</vt:lpstr>
      <vt:lpstr>Challenges for Science Gateways</vt:lpstr>
      <vt:lpstr>Goal 1: Apply basic distributed computing concepts to Science Gateways.</vt:lpstr>
      <vt:lpstr>PowerPoint Presentation</vt:lpstr>
      <vt:lpstr>Goal 2: Apply new architectures, methodologies, and technologies to Science Gateways: Microservices, DevOps</vt:lpstr>
      <vt:lpstr>Goal 3:  Teach open source software practices</vt:lpstr>
      <vt:lpstr>Why Do We Teach This Class?</vt:lpstr>
      <vt:lpstr>What Is Apache Airavata?</vt:lpstr>
      <vt:lpstr>The Changing Way for Developing and Delivering Software</vt:lpstr>
      <vt:lpstr>Monolithic Applications: Traditional Software Releases</vt:lpstr>
      <vt:lpstr>PowerPoint Presentation</vt:lpstr>
      <vt:lpstr>What Is a Microservice?</vt:lpstr>
      <vt:lpstr>PowerPoint Presentation</vt:lpstr>
      <vt:lpstr>Basic Components of the Gateway App Server</vt:lpstr>
      <vt:lpstr>PowerPoint Presentation</vt:lpstr>
      <vt:lpstr>How Do We Package and Where Do We Run All Those MicroServices?</vt:lpstr>
      <vt:lpstr>Virtualization, Containers, Docker</vt:lpstr>
      <vt:lpstr>How Do Microservices Communicate?</vt:lpstr>
      <vt:lpstr>Messaging Systems: RabbitMQ, Apache Kafka</vt:lpstr>
      <vt:lpstr>How Can Components Expose their APIs and Data Models to Other Components?</vt:lpstr>
      <vt:lpstr>API and Metadata Model Design</vt:lpstr>
      <vt:lpstr>How Can I Discover, Monitor, and Manage Services?</vt:lpstr>
      <vt:lpstr>Distributed State Management: Consul, ETCD, Zookeeper</vt:lpstr>
      <vt:lpstr>How Do I Manage Logs from Microservices</vt:lpstr>
      <vt:lpstr>PowerPoint Presentation</vt:lpstr>
      <vt:lpstr>How Can I Secure Microservices?</vt:lpstr>
      <vt:lpstr>Security: OAuth2 and OpenIDConnect</vt:lpstr>
      <vt:lpstr>How Can We Automate All of This?</vt:lpstr>
      <vt:lpstr>PowerPoint Presentation</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Pierce, Marlon</dc:creator>
  <cp:lastModifiedBy>Pierce, Marlon</cp:lastModifiedBy>
  <cp:revision>24</cp:revision>
  <dcterms:created xsi:type="dcterms:W3CDTF">2020-01-14T14:46:20Z</dcterms:created>
  <dcterms:modified xsi:type="dcterms:W3CDTF">2020-01-14T18:47:46Z</dcterms:modified>
</cp:coreProperties>
</file>